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4"/>
  </p:notesMasterIdLst>
  <p:sldIdLst>
    <p:sldId id="293" r:id="rId2"/>
    <p:sldId id="294"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2" r:id="rId20"/>
    <p:sldId id="274" r:id="rId21"/>
    <p:sldId id="275" r:id="rId22"/>
    <p:sldId id="276" r:id="rId23"/>
    <p:sldId id="277" r:id="rId24"/>
    <p:sldId id="278" r:id="rId25"/>
    <p:sldId id="279" r:id="rId26"/>
    <p:sldId id="280" r:id="rId27"/>
    <p:sldId id="281" r:id="rId28"/>
    <p:sldId id="296" r:id="rId29"/>
    <p:sldId id="295" r:id="rId30"/>
    <p:sldId id="282" r:id="rId31"/>
    <p:sldId id="283" r:id="rId32"/>
    <p:sldId id="284" r:id="rId33"/>
    <p:sldId id="285" r:id="rId34"/>
    <p:sldId id="325" r:id="rId35"/>
    <p:sldId id="324" r:id="rId36"/>
    <p:sldId id="286" r:id="rId37"/>
    <p:sldId id="287" r:id="rId38"/>
    <p:sldId id="288" r:id="rId39"/>
    <p:sldId id="289" r:id="rId40"/>
    <p:sldId id="291" r:id="rId41"/>
    <p:sldId id="290"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5" r:id="rId59"/>
    <p:sldId id="326" r:id="rId60"/>
    <p:sldId id="323" r:id="rId61"/>
    <p:sldId id="313" r:id="rId62"/>
    <p:sldId id="314" r:id="rId63"/>
    <p:sldId id="329" r:id="rId64"/>
    <p:sldId id="316" r:id="rId65"/>
    <p:sldId id="317" r:id="rId66"/>
    <p:sldId id="318" r:id="rId67"/>
    <p:sldId id="319" r:id="rId68"/>
    <p:sldId id="327" r:id="rId69"/>
    <p:sldId id="320" r:id="rId70"/>
    <p:sldId id="321" r:id="rId71"/>
    <p:sldId id="328" r:id="rId72"/>
    <p:sldId id="32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87"/>
    <a:srgbClr val="008690"/>
    <a:srgbClr val="F2D050"/>
    <a:srgbClr val="F39D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p:restoredTop sz="95755"/>
  </p:normalViewPr>
  <p:slideViewPr>
    <p:cSldViewPr snapToGrid="0" snapToObjects="1" showGuides="1">
      <p:cViewPr varScale="1">
        <p:scale>
          <a:sx n="128" d="100"/>
          <a:sy n="128" d="100"/>
        </p:scale>
        <p:origin x="4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1A58-7DC0-0948-A141-27C1EB10DE5A}"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188BF-5360-4742-B8F2-CEDD0E791D0A}" type="slidenum">
              <a:rPr lang="en-US" smtClean="0"/>
              <a:t>‹#›</a:t>
            </a:fld>
            <a:endParaRPr lang="en-US"/>
          </a:p>
        </p:txBody>
      </p:sp>
    </p:spTree>
    <p:extLst>
      <p:ext uri="{BB962C8B-B14F-4D97-AF65-F5344CB8AC3E}">
        <p14:creationId xmlns:p14="http://schemas.microsoft.com/office/powerpoint/2010/main" val="104595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188BF-5360-4742-B8F2-CEDD0E791D0A}" type="slidenum">
              <a:rPr lang="en-US" smtClean="0"/>
              <a:t>4</a:t>
            </a:fld>
            <a:endParaRPr lang="en-US"/>
          </a:p>
        </p:txBody>
      </p:sp>
    </p:spTree>
    <p:extLst>
      <p:ext uri="{BB962C8B-B14F-4D97-AF65-F5344CB8AC3E}">
        <p14:creationId xmlns:p14="http://schemas.microsoft.com/office/powerpoint/2010/main" val="996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tx1"/>
                </a:solidFill>
              </a:defRPr>
            </a:lvl1pPr>
          </a:lstStyle>
          <a:p>
            <a:fld id="{BE36C05A-3BCA-2E4F-9AE8-4F07F2F5E15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2459956"/>
            <a:ext cx="12192001" cy="971300"/>
          </a:xfrm>
          <a:prstGeom prst="rect">
            <a:avLst/>
          </a:prstGeom>
        </p:spPr>
        <p:txBody>
          <a:bodyPr anchor="b"/>
          <a:lstStyle>
            <a:lvl1pPr algn="ctr">
              <a:defRPr sz="6600">
                <a:solidFill>
                  <a:schemeClr val="bg1"/>
                </a:solidFill>
                <a:latin typeface="+mj-lt"/>
              </a:defRPr>
            </a:lvl1pPr>
          </a:lstStyle>
          <a:p>
            <a:r>
              <a:rPr lang="en-US" dirty="0"/>
              <a:t>Section Header</a:t>
            </a:r>
          </a:p>
        </p:txBody>
      </p:sp>
      <p:sp>
        <p:nvSpPr>
          <p:cNvPr id="10" name="Text Placeholder 9"/>
          <p:cNvSpPr>
            <a:spLocks noGrp="1"/>
          </p:cNvSpPr>
          <p:nvPr>
            <p:ph type="body" sz="quarter" idx="10" hasCustomPrompt="1"/>
          </p:nvPr>
        </p:nvSpPr>
        <p:spPr>
          <a:xfrm>
            <a:off x="0" y="3641726"/>
            <a:ext cx="12192000" cy="481096"/>
          </a:xfrm>
          <a:prstGeom prst="rect">
            <a:avLst/>
          </a:prstGeom>
        </p:spPr>
        <p:txBody>
          <a:bodyPr/>
          <a:lstStyle>
            <a:lvl1pPr marL="0" indent="0" algn="ctr">
              <a:buNone/>
              <a:defRPr sz="36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IN HERE</a:t>
            </a:r>
          </a:p>
        </p:txBody>
      </p:sp>
      <p:sp>
        <p:nvSpPr>
          <p:cNvPr id="5"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tx1"/>
                </a:solidFill>
              </a:defRPr>
            </a:lvl1pPr>
          </a:lstStyle>
          <a:p>
            <a:fld id="{BE36C05A-3BCA-2E4F-9AE8-4F07F2F5E153}" type="slidenum">
              <a:rPr lang="en-US" smtClean="0"/>
              <a:t>‹#›</a:t>
            </a:fld>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142" cy="685583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ur below">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211291" cy="6868851"/>
          </a:xfrm>
          <a:prstGeom prst="rect">
            <a:avLst/>
          </a:prstGeom>
        </p:spPr>
      </p:pic>
      <p:sp>
        <p:nvSpPr>
          <p:cNvPr id="2"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accent1"/>
                </a:solidFill>
                <a:latin typeface="+mj-lt"/>
              </a:defRPr>
            </a:lvl1pPr>
          </a:lstStyle>
          <a:p>
            <a:r>
              <a:rPr lang="en-US" dirty="0"/>
              <a:t>HEADLINE GOES HERE</a:t>
            </a:r>
          </a:p>
        </p:txBody>
      </p:sp>
      <p:sp>
        <p:nvSpPr>
          <p:cNvPr id="5"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tx1"/>
                </a:solidFill>
              </a:defRPr>
            </a:lvl1pPr>
          </a:lstStyle>
          <a:p>
            <a:fld id="{BE36C05A-3BCA-2E4F-9AE8-4F07F2F5E153}" type="slidenum">
              <a:rPr lang="en-US" smtClean="0"/>
              <a:t>‹#›</a:t>
            </a:fld>
            <a:endParaRPr lang="en-US" dirty="0"/>
          </a:p>
        </p:txBody>
      </p:sp>
      <p:sp>
        <p:nvSpPr>
          <p:cNvPr id="10"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1"/>
          <p:cNvSpPr>
            <a:spLocks noGrp="1"/>
          </p:cNvSpPr>
          <p:nvPr>
            <p:ph sz="quarter" idx="14"/>
          </p:nvPr>
        </p:nvSpPr>
        <p:spPr>
          <a:xfrm>
            <a:off x="6737350" y="1949201"/>
            <a:ext cx="4764088" cy="2514600"/>
          </a:xfrm>
          <a:prstGeom prst="rect">
            <a:avLst/>
          </a:prstGeom>
        </p:spPr>
        <p:txBody>
          <a:bodyPr>
            <a:normAutofit/>
          </a:bodyPr>
          <a:lstStyle>
            <a:lvl1pPr marL="342900" indent="-342900">
              <a:buFont typeface="Arial" charset="0"/>
              <a:buChar char="•"/>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9290"/>
            <a:ext cx="2063552" cy="476361"/>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ur s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9716" cy="6862340"/>
          </a:xfrm>
          <a:prstGeom prst="rect">
            <a:avLst/>
          </a:prstGeom>
        </p:spPr>
      </p:pic>
      <p:sp>
        <p:nvSpPr>
          <p:cNvPr id="7"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accent1"/>
                </a:solidFill>
                <a:latin typeface="+mj-lt"/>
              </a:defRPr>
            </a:lvl1pPr>
          </a:lstStyle>
          <a:p>
            <a:r>
              <a:rPr lang="en-US" dirty="0"/>
              <a:t>HEADLINE GOES HERE</a:t>
            </a:r>
          </a:p>
        </p:txBody>
      </p:sp>
      <p:sp>
        <p:nvSpPr>
          <p:cNvPr id="8"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bg1"/>
                </a:solidFill>
              </a:defRPr>
            </a:lvl1pPr>
          </a:lstStyle>
          <a:p>
            <a:fld id="{BE36C05A-3BCA-2E4F-9AE8-4F07F2F5E153}" type="slidenum">
              <a:rPr lang="en-US" smtClean="0"/>
              <a:t>‹#›</a:t>
            </a:fld>
            <a:endParaRPr lang="en-US"/>
          </a:p>
        </p:txBody>
      </p:sp>
      <p:sp>
        <p:nvSpPr>
          <p:cNvPr id="11"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211291" cy="6868851"/>
          </a:xfrm>
          <a:prstGeom prst="rect">
            <a:avLst/>
          </a:prstGeom>
        </p:spPr>
      </p:pic>
      <p:sp>
        <p:nvSpPr>
          <p:cNvPr id="7"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bg1"/>
                </a:solidFill>
              </a:defRPr>
            </a:lvl1pPr>
          </a:lstStyle>
          <a:p>
            <a:fld id="{BE36C05A-3BCA-2E4F-9AE8-4F07F2F5E153}" type="slidenum">
              <a:rPr lang="en-US" smtClean="0"/>
              <a:t>‹#›</a:t>
            </a:fld>
            <a:endParaRPr lang="en-US"/>
          </a:p>
        </p:txBody>
      </p:sp>
      <p:sp>
        <p:nvSpPr>
          <p:cNvPr id="8"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accent1"/>
                </a:solidFill>
                <a:latin typeface="+mj-lt"/>
              </a:defRPr>
            </a:lvl1pPr>
          </a:lstStyle>
          <a:p>
            <a:r>
              <a:rPr lang="en-US" dirty="0"/>
              <a:t>HEADLINE GOES HERE</a:t>
            </a:r>
          </a:p>
        </p:txBody>
      </p:sp>
      <p:sp>
        <p:nvSpPr>
          <p:cNvPr id="9"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9"/>
          <p:cNvSpPr>
            <a:spLocks noGrp="1"/>
          </p:cNvSpPr>
          <p:nvPr>
            <p:ph type="body" sz="quarter" idx="14"/>
          </p:nvPr>
        </p:nvSpPr>
        <p:spPr>
          <a:xfrm>
            <a:off x="6687553" y="1949200"/>
            <a:ext cx="4473575" cy="2514600"/>
          </a:xfrm>
          <a:prstGeom prst="rect">
            <a:avLst/>
          </a:prstGeom>
        </p:spPr>
        <p:txBody>
          <a:bodyPr>
            <a:normAutofit/>
          </a:bodyPr>
          <a:lstStyle>
            <a:lvl1pPr marL="342900" indent="-342900">
              <a:buFont typeface="Arial" charset="0"/>
              <a:buChar char="•"/>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een">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bg1"/>
                </a:solidFill>
              </a:defRPr>
            </a:lvl1pPr>
          </a:lstStyle>
          <a:p>
            <a:fld id="{BE36C05A-3BCA-2E4F-9AE8-4F07F2F5E153}" type="slidenum">
              <a:rPr lang="en-US" smtClean="0"/>
              <a:t>‹#›</a:t>
            </a:fld>
            <a:endParaRPr lang="en-US"/>
          </a:p>
        </p:txBody>
      </p:sp>
      <p:sp>
        <p:nvSpPr>
          <p:cNvPr id="9"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accent1"/>
                </a:solidFill>
                <a:latin typeface="+mj-lt"/>
              </a:defRPr>
            </a:lvl1pPr>
          </a:lstStyle>
          <a:p>
            <a:r>
              <a:rPr lang="en-US" dirty="0"/>
              <a:t>HEADLINE GOES HERE</a:t>
            </a:r>
          </a:p>
        </p:txBody>
      </p:sp>
      <p:sp>
        <p:nvSpPr>
          <p:cNvPr id="10"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2288" cy="6863787"/>
          </a:xfrm>
          <a:prstGeom prst="rect">
            <a:avLst/>
          </a:prstGeom>
        </p:spPr>
      </p:pic>
      <p:sp>
        <p:nvSpPr>
          <p:cNvPr id="11" name="Text Placeholder 9"/>
          <p:cNvSpPr>
            <a:spLocks noGrp="1"/>
          </p:cNvSpPr>
          <p:nvPr>
            <p:ph type="body" sz="quarter" idx="14"/>
          </p:nvPr>
        </p:nvSpPr>
        <p:spPr>
          <a:xfrm>
            <a:off x="6687553" y="1949200"/>
            <a:ext cx="4473575" cy="2514600"/>
          </a:xfrm>
          <a:prstGeom prst="rect">
            <a:avLst/>
          </a:prstGeom>
        </p:spPr>
        <p:txBody>
          <a:bodyPr>
            <a:normAutofit/>
          </a:bodyPr>
          <a:lstStyle>
            <a:lvl1pPr marL="342900" indent="-342900">
              <a:buFont typeface="Arial" charset="0"/>
              <a:buChar char="•"/>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eac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211291" cy="6868851"/>
          </a:xfrm>
          <a:prstGeom prst="rect">
            <a:avLst/>
          </a:prstGeom>
        </p:spPr>
      </p:pic>
      <p:sp>
        <p:nvSpPr>
          <p:cNvPr id="11"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bg1"/>
                </a:solidFill>
              </a:defRPr>
            </a:lvl1pPr>
          </a:lstStyle>
          <a:p>
            <a:fld id="{BE36C05A-3BCA-2E4F-9AE8-4F07F2F5E153}" type="slidenum">
              <a:rPr lang="en-US" smtClean="0"/>
              <a:t>‹#›</a:t>
            </a:fld>
            <a:endParaRPr lang="en-US"/>
          </a:p>
        </p:txBody>
      </p:sp>
      <p:sp>
        <p:nvSpPr>
          <p:cNvPr id="12"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accent1"/>
                </a:solidFill>
                <a:latin typeface="+mj-lt"/>
              </a:defRPr>
            </a:lvl1pPr>
          </a:lstStyle>
          <a:p>
            <a:r>
              <a:rPr lang="en-US" dirty="0"/>
              <a:t>HEADLINE GOES HERE</a:t>
            </a:r>
          </a:p>
        </p:txBody>
      </p:sp>
      <p:sp>
        <p:nvSpPr>
          <p:cNvPr id="13"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9"/>
          <p:cNvSpPr>
            <a:spLocks noGrp="1"/>
          </p:cNvSpPr>
          <p:nvPr>
            <p:ph type="body" sz="quarter" idx="14"/>
          </p:nvPr>
        </p:nvSpPr>
        <p:spPr>
          <a:xfrm>
            <a:off x="6687553" y="1949200"/>
            <a:ext cx="4473575" cy="2514600"/>
          </a:xfrm>
          <a:prstGeom prst="rect">
            <a:avLst/>
          </a:prstGeom>
        </p:spPr>
        <p:txBody>
          <a:bodyPr>
            <a:normAutofit/>
          </a:bodyPr>
          <a:lstStyle>
            <a:lvl1pPr marL="342900" indent="-342900">
              <a:buFont typeface="Arial" charset="0"/>
              <a:buChar char="•"/>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2866" cy="6875362"/>
          </a:xfrm>
          <a:prstGeom prst="rect">
            <a:avLst/>
          </a:prstGeom>
        </p:spPr>
      </p:pic>
      <p:sp>
        <p:nvSpPr>
          <p:cNvPr id="6"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tx1"/>
                </a:solidFill>
              </a:defRPr>
            </a:lvl1pPr>
          </a:lstStyle>
          <a:p>
            <a:fld id="{BE36C05A-3BCA-2E4F-9AE8-4F07F2F5E153}" type="slidenum">
              <a:rPr lang="en-US" smtClean="0"/>
              <a:t>‹#›</a:t>
            </a:fld>
            <a:endParaRPr lang="en-US"/>
          </a:p>
        </p:txBody>
      </p:sp>
      <p:sp>
        <p:nvSpPr>
          <p:cNvPr id="7"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bg1"/>
                </a:solidFill>
                <a:latin typeface="+mj-lt"/>
              </a:defRPr>
            </a:lvl1pPr>
          </a:lstStyle>
          <a:p>
            <a:r>
              <a:rPr lang="en-US" dirty="0"/>
              <a:t>HEADLINE GOES HERE</a:t>
            </a:r>
          </a:p>
        </p:txBody>
      </p:sp>
      <p:sp>
        <p:nvSpPr>
          <p:cNvPr id="8"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9"/>
          <p:cNvSpPr>
            <a:spLocks noGrp="1"/>
          </p:cNvSpPr>
          <p:nvPr>
            <p:ph type="body" sz="quarter" idx="14"/>
          </p:nvPr>
        </p:nvSpPr>
        <p:spPr>
          <a:xfrm>
            <a:off x="6687553" y="1949200"/>
            <a:ext cx="4473575" cy="2514600"/>
          </a:xfrm>
          <a:prstGeom prst="rect">
            <a:avLst/>
          </a:prstGeom>
        </p:spPr>
        <p:txBody>
          <a:bodyPr>
            <a:normAutofit/>
          </a:bodyPr>
          <a:lstStyle>
            <a:lvl1pPr marL="342900" indent="-342900">
              <a:buFont typeface="Arial" charset="0"/>
              <a:buChar char="•"/>
              <a:defRPr sz="2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Yell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2866" cy="6875362"/>
          </a:xfrm>
          <a:prstGeom prst="rect">
            <a:avLst/>
          </a:prstGeom>
        </p:spPr>
      </p:pic>
      <p:sp>
        <p:nvSpPr>
          <p:cNvPr id="5" name="Slide Number Placeholder 4"/>
          <p:cNvSpPr>
            <a:spLocks noGrp="1"/>
          </p:cNvSpPr>
          <p:nvPr>
            <p:ph type="sldNum" sz="quarter" idx="12"/>
          </p:nvPr>
        </p:nvSpPr>
        <p:spPr>
          <a:xfrm>
            <a:off x="9248274" y="148055"/>
            <a:ext cx="2743200" cy="365125"/>
          </a:xfrm>
          <a:prstGeom prst="rect">
            <a:avLst/>
          </a:prstGeom>
        </p:spPr>
        <p:txBody>
          <a:bodyPr/>
          <a:lstStyle>
            <a:lvl1pPr algn="r">
              <a:defRPr>
                <a:solidFill>
                  <a:schemeClr val="tx1"/>
                </a:solidFill>
              </a:defRPr>
            </a:lvl1pPr>
          </a:lstStyle>
          <a:p>
            <a:fld id="{BE36C05A-3BCA-2E4F-9AE8-4F07F2F5E153}" type="slidenum">
              <a:rPr lang="en-US" smtClean="0"/>
              <a:t>‹#›</a:t>
            </a:fld>
            <a:endParaRPr lang="en-US"/>
          </a:p>
        </p:txBody>
      </p:sp>
      <p:sp>
        <p:nvSpPr>
          <p:cNvPr id="6" name="Title 1"/>
          <p:cNvSpPr>
            <a:spLocks noGrp="1"/>
          </p:cNvSpPr>
          <p:nvPr>
            <p:ph type="title" hasCustomPrompt="1"/>
          </p:nvPr>
        </p:nvSpPr>
        <p:spPr>
          <a:xfrm>
            <a:off x="844216" y="1087021"/>
            <a:ext cx="4052637" cy="392864"/>
          </a:xfrm>
          <a:prstGeom prst="rect">
            <a:avLst/>
          </a:prstGeom>
        </p:spPr>
        <p:txBody>
          <a:bodyPr anchor="t">
            <a:normAutofit/>
          </a:bodyPr>
          <a:lstStyle>
            <a:lvl1pPr>
              <a:defRPr sz="2800">
                <a:solidFill>
                  <a:schemeClr val="tx1"/>
                </a:solidFill>
                <a:latin typeface="+mj-lt"/>
              </a:defRPr>
            </a:lvl1pPr>
          </a:lstStyle>
          <a:p>
            <a:r>
              <a:rPr lang="en-US" dirty="0"/>
              <a:t>HEADLINE GOES HERE</a:t>
            </a:r>
          </a:p>
        </p:txBody>
      </p:sp>
      <p:sp>
        <p:nvSpPr>
          <p:cNvPr id="7" name="Text Placeholder 9"/>
          <p:cNvSpPr>
            <a:spLocks noGrp="1"/>
          </p:cNvSpPr>
          <p:nvPr>
            <p:ph type="body" sz="quarter" idx="13"/>
          </p:nvPr>
        </p:nvSpPr>
        <p:spPr>
          <a:xfrm>
            <a:off x="844216" y="1949200"/>
            <a:ext cx="4473575" cy="2514600"/>
          </a:xfrm>
          <a:prstGeom prst="rect">
            <a:avLst/>
          </a:prstGeom>
        </p:spPr>
        <p:txBody>
          <a:bodyPr>
            <a:normAutofit/>
          </a:bodyPr>
          <a:lstStyle>
            <a:lvl1pPr marL="0" indent="0">
              <a:buNone/>
              <a:defRPr sz="2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9"/>
          <p:cNvSpPr>
            <a:spLocks noGrp="1"/>
          </p:cNvSpPr>
          <p:nvPr>
            <p:ph type="body" sz="quarter" idx="14"/>
          </p:nvPr>
        </p:nvSpPr>
        <p:spPr>
          <a:xfrm>
            <a:off x="6687553" y="1949200"/>
            <a:ext cx="4473575" cy="2514600"/>
          </a:xfrm>
          <a:prstGeom prst="rect">
            <a:avLst/>
          </a:prstGeom>
        </p:spPr>
        <p:txBody>
          <a:bodyPr>
            <a:normAutofit/>
          </a:bodyPr>
          <a:lstStyle>
            <a:lvl1pPr marL="342900" indent="-342900">
              <a:buFont typeface="Arial" charset="0"/>
              <a:buChar char="•"/>
              <a:defRPr sz="2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448" y="5953503"/>
            <a:ext cx="2063552" cy="47636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78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ls.org.au/" TargetMode="External"/><Relationship Id="rId7" Type="http://schemas.openxmlformats.org/officeDocument/2006/relationships/hyperlink" Target="https://safechoicestas.org.au/" TargetMode="External"/><Relationship Id="rId2" Type="http://schemas.openxmlformats.org/officeDocument/2006/relationships/hyperlink" Target="http://www.legalaid.tas.gov.au/" TargetMode="External"/><Relationship Id="rId1" Type="http://schemas.openxmlformats.org/officeDocument/2006/relationships/slideLayout" Target="../slideLayouts/slideLayout4.xml"/><Relationship Id="rId6" Type="http://schemas.openxmlformats.org/officeDocument/2006/relationships/hyperlink" Target="http://www.safeathome.tas.gov.au/services/legal" TargetMode="External"/><Relationship Id="rId5" Type="http://schemas.openxmlformats.org/officeDocument/2006/relationships/hyperlink" Target="https://womenslegaltas.org.au/" TargetMode="External"/><Relationship Id="rId4" Type="http://schemas.openxmlformats.org/officeDocument/2006/relationships/hyperlink" Target="http://www.dhhs.tas.gov.au/service_information/services_files/family_violence_counselling_and_support_servic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surveymonkey.com/r/SD2TXX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ss.gov.a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meo.com/429863731/415121f150"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429864995/2be8add1e3"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29865646/6b09817a7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68850972"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safechoicestas.org.au/assets/img/TRAINING-MODULE.pdf"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safechoicestas.org.au/assets/img/TRAINING-MODULE.pdf"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safechoicestas.org.au/assets/img/TRAINING-MODULE.pdf"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hyperlink" Target="http://www.dss.gov.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BF5C7F3-1C43-6381-D21C-1754F5A027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5471"/>
          <a:stretch/>
        </p:blipFill>
        <p:spPr>
          <a:xfrm>
            <a:off x="1" y="1"/>
            <a:ext cx="12192000" cy="4538868"/>
          </a:xfrm>
          <a:prstGeom prst="rect">
            <a:avLst/>
          </a:prstGeom>
        </p:spPr>
      </p:pic>
      <p:pic>
        <p:nvPicPr>
          <p:cNvPr id="4" name="Google Shape;9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57368" y="3577590"/>
            <a:ext cx="4821559" cy="2337241"/>
          </a:xfrm>
          <a:prstGeom prst="rect">
            <a:avLst/>
          </a:prstGeom>
          <a:noFill/>
          <a:ln>
            <a:noFill/>
          </a:ln>
        </p:spPr>
      </p:pic>
      <p:sp>
        <p:nvSpPr>
          <p:cNvPr id="12" name="object 2">
            <a:extLst>
              <a:ext uri="{FF2B5EF4-FFF2-40B4-BE49-F238E27FC236}">
                <a16:creationId xmlns:a16="http://schemas.microsoft.com/office/drawing/2014/main" id="{2E743E65-A40A-461D-926B-C13CF7EFD3E0}"/>
              </a:ext>
            </a:extLst>
          </p:cNvPr>
          <p:cNvSpPr txBox="1">
            <a:spLocks/>
          </p:cNvSpPr>
          <p:nvPr/>
        </p:nvSpPr>
        <p:spPr>
          <a:xfrm>
            <a:off x="630242" y="3870899"/>
            <a:ext cx="6336466" cy="1930790"/>
          </a:xfrm>
          <a:prstGeom prst="rect">
            <a:avLst/>
          </a:prstGeom>
        </p:spPr>
        <p:txBody>
          <a:bodyPr vert="horz" wrap="square" lIns="0" tIns="239527" rIns="0" bIns="0" rtlCol="0">
            <a:sp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marL="7701" marR="3081">
              <a:lnSpc>
                <a:spcPct val="74300"/>
              </a:lnSpc>
              <a:spcBef>
                <a:spcPts val="1886"/>
              </a:spcBef>
            </a:pPr>
            <a:r>
              <a:rPr lang="en-AU" sz="6064" spc="-91" dirty="0">
                <a:solidFill>
                  <a:schemeClr val="tx1">
                    <a:lumMod val="50000"/>
                    <a:lumOff val="50000"/>
                  </a:schemeClr>
                </a:solidFill>
                <a:latin typeface="+mj-lt"/>
              </a:rPr>
              <a:t>Toolkit for Disability Frontline Workers</a:t>
            </a:r>
          </a:p>
          <a:p>
            <a:pPr marL="7701">
              <a:lnSpc>
                <a:spcPts val="2392"/>
              </a:lnSpc>
            </a:pPr>
            <a:r>
              <a:rPr lang="en-AU" sz="2183" dirty="0">
                <a:solidFill>
                  <a:schemeClr val="tx1">
                    <a:lumMod val="50000"/>
                    <a:lumOff val="50000"/>
                  </a:schemeClr>
                </a:solidFill>
                <a:latin typeface="+mj-lt"/>
                <a:cs typeface="Calibri"/>
              </a:rPr>
              <a:t>A</a:t>
            </a:r>
            <a:r>
              <a:rPr lang="en-AU" sz="2183" spc="-82" dirty="0">
                <a:solidFill>
                  <a:schemeClr val="tx1">
                    <a:lumMod val="50000"/>
                    <a:lumOff val="50000"/>
                  </a:schemeClr>
                </a:solidFill>
                <a:latin typeface="+mj-lt"/>
                <a:cs typeface="Calibri"/>
              </a:rPr>
              <a:t> </a:t>
            </a:r>
            <a:r>
              <a:rPr lang="en-AU" sz="2183" spc="-6" dirty="0">
                <a:solidFill>
                  <a:schemeClr val="tx1">
                    <a:lumMod val="50000"/>
                    <a:lumOff val="50000"/>
                  </a:schemeClr>
                </a:solidFill>
                <a:latin typeface="+mj-lt"/>
                <a:cs typeface="Calibri"/>
              </a:rPr>
              <a:t>guide</a:t>
            </a:r>
            <a:r>
              <a:rPr lang="en-AU" sz="2183" spc="-73" dirty="0">
                <a:solidFill>
                  <a:schemeClr val="tx1">
                    <a:lumMod val="50000"/>
                    <a:lumOff val="50000"/>
                  </a:schemeClr>
                </a:solidFill>
                <a:latin typeface="+mj-lt"/>
                <a:cs typeface="Calibri"/>
              </a:rPr>
              <a:t> </a:t>
            </a:r>
            <a:r>
              <a:rPr lang="en-AU" sz="2183" dirty="0">
                <a:solidFill>
                  <a:schemeClr val="tx1">
                    <a:lumMod val="50000"/>
                    <a:lumOff val="50000"/>
                  </a:schemeClr>
                </a:solidFill>
                <a:latin typeface="+mj-lt"/>
                <a:cs typeface="Calibri"/>
              </a:rPr>
              <a:t>to</a:t>
            </a:r>
            <a:r>
              <a:rPr lang="en-AU" sz="2183" spc="-76" dirty="0">
                <a:solidFill>
                  <a:schemeClr val="tx1">
                    <a:lumMod val="50000"/>
                    <a:lumOff val="50000"/>
                  </a:schemeClr>
                </a:solidFill>
                <a:latin typeface="+mj-lt"/>
                <a:cs typeface="Calibri"/>
              </a:rPr>
              <a:t> </a:t>
            </a:r>
            <a:r>
              <a:rPr lang="en-AU" sz="2183" spc="-18" dirty="0">
                <a:solidFill>
                  <a:schemeClr val="tx1">
                    <a:lumMod val="50000"/>
                    <a:lumOff val="50000"/>
                  </a:schemeClr>
                </a:solidFill>
                <a:latin typeface="+mj-lt"/>
                <a:cs typeface="Calibri"/>
              </a:rPr>
              <a:t>helping</a:t>
            </a:r>
            <a:r>
              <a:rPr lang="en-AU" sz="2183" spc="-73" dirty="0">
                <a:solidFill>
                  <a:schemeClr val="tx1">
                    <a:lumMod val="50000"/>
                    <a:lumOff val="50000"/>
                  </a:schemeClr>
                </a:solidFill>
                <a:latin typeface="+mj-lt"/>
                <a:cs typeface="Calibri"/>
              </a:rPr>
              <a:t> </a:t>
            </a:r>
            <a:r>
              <a:rPr lang="en-AU" sz="2183" spc="-6" dirty="0">
                <a:solidFill>
                  <a:schemeClr val="tx1">
                    <a:lumMod val="50000"/>
                    <a:lumOff val="50000"/>
                  </a:schemeClr>
                </a:solidFill>
                <a:latin typeface="+mj-lt"/>
                <a:cs typeface="Calibri"/>
              </a:rPr>
              <a:t>those</a:t>
            </a:r>
            <a:r>
              <a:rPr lang="en-AU" sz="2183" spc="-73" dirty="0">
                <a:solidFill>
                  <a:schemeClr val="tx1">
                    <a:lumMod val="50000"/>
                    <a:lumOff val="50000"/>
                  </a:schemeClr>
                </a:solidFill>
                <a:latin typeface="+mj-lt"/>
                <a:cs typeface="Calibri"/>
              </a:rPr>
              <a:t> </a:t>
            </a:r>
            <a:r>
              <a:rPr lang="en-AU" sz="2183" spc="-24" dirty="0">
                <a:solidFill>
                  <a:schemeClr val="tx1">
                    <a:lumMod val="50000"/>
                    <a:lumOff val="50000"/>
                  </a:schemeClr>
                </a:solidFill>
                <a:latin typeface="+mj-lt"/>
                <a:cs typeface="Calibri"/>
              </a:rPr>
              <a:t>experiencing</a:t>
            </a:r>
            <a:r>
              <a:rPr lang="en-AU" sz="2183" spc="-73" dirty="0">
                <a:solidFill>
                  <a:schemeClr val="tx1">
                    <a:lumMod val="50000"/>
                    <a:lumOff val="50000"/>
                  </a:schemeClr>
                </a:solidFill>
                <a:latin typeface="+mj-lt"/>
                <a:cs typeface="Calibri"/>
              </a:rPr>
              <a:t> </a:t>
            </a:r>
            <a:r>
              <a:rPr lang="en-AU" sz="2183" spc="-24" dirty="0">
                <a:solidFill>
                  <a:schemeClr val="tx1">
                    <a:lumMod val="50000"/>
                    <a:lumOff val="50000"/>
                  </a:schemeClr>
                </a:solidFill>
                <a:latin typeface="+mj-lt"/>
                <a:cs typeface="Calibri"/>
              </a:rPr>
              <a:t>Family</a:t>
            </a:r>
            <a:r>
              <a:rPr lang="en-AU" sz="2183" spc="-73" dirty="0">
                <a:solidFill>
                  <a:schemeClr val="tx1">
                    <a:lumMod val="50000"/>
                    <a:lumOff val="50000"/>
                  </a:schemeClr>
                </a:solidFill>
                <a:latin typeface="+mj-lt"/>
                <a:cs typeface="Calibri"/>
              </a:rPr>
              <a:t> </a:t>
            </a:r>
            <a:r>
              <a:rPr lang="en-AU" sz="2183" spc="-6" dirty="0">
                <a:solidFill>
                  <a:schemeClr val="tx1">
                    <a:lumMod val="50000"/>
                    <a:lumOff val="50000"/>
                  </a:schemeClr>
                </a:solidFill>
                <a:latin typeface="+mj-lt"/>
                <a:cs typeface="Calibri"/>
              </a:rPr>
              <a:t>Violence</a:t>
            </a:r>
            <a:endParaRPr lang="en-AU" sz="2183" dirty="0">
              <a:solidFill>
                <a:schemeClr val="tx1">
                  <a:lumMod val="50000"/>
                  <a:lumOff val="50000"/>
                </a:schemeClr>
              </a:solidFill>
              <a:latin typeface="+mj-lt"/>
              <a:cs typeface="Calibri"/>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48" y="3159729"/>
            <a:ext cx="2763292" cy="637892"/>
          </a:xfrm>
          <a:prstGeom prst="rect">
            <a:avLst/>
          </a:prstGeom>
          <a:noFill/>
        </p:spPr>
      </p:pic>
    </p:spTree>
    <p:extLst>
      <p:ext uri="{BB962C8B-B14F-4D97-AF65-F5344CB8AC3E}">
        <p14:creationId xmlns:p14="http://schemas.microsoft.com/office/powerpoint/2010/main" val="181717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t>10</a:t>
            </a:fld>
            <a:endParaRPr lang="en-US"/>
          </a:p>
        </p:txBody>
      </p:sp>
      <p:sp>
        <p:nvSpPr>
          <p:cNvPr id="4" name="Text Placeholder 3"/>
          <p:cNvSpPr>
            <a:spLocks noGrp="1"/>
          </p:cNvSpPr>
          <p:nvPr>
            <p:ph type="body" sz="quarter" idx="13"/>
          </p:nvPr>
        </p:nvSpPr>
        <p:spPr>
          <a:xfrm>
            <a:off x="844216" y="2169917"/>
            <a:ext cx="3236400" cy="2514600"/>
          </a:xfrm>
        </p:spPr>
        <p:txBody>
          <a:bodyPr>
            <a:noAutofit/>
          </a:bodyPr>
          <a:lstStyle/>
          <a:p>
            <a:pPr marL="234950" lvl="0" indent="-234950">
              <a:lnSpc>
                <a:spcPct val="100000"/>
              </a:lnSpc>
              <a:spcBef>
                <a:spcPts val="0"/>
              </a:spcBef>
              <a:buClr>
                <a:schemeClr val="accent1">
                  <a:lumMod val="75000"/>
                </a:schemeClr>
              </a:buClr>
              <a:buSzPct val="100000"/>
              <a:buFont typeface="Arial" charset="0"/>
              <a:buChar char="•"/>
            </a:pPr>
            <a:r>
              <a:rPr lang="en-AU" dirty="0">
                <a:solidFill>
                  <a:schemeClr val="accent1">
                    <a:lumMod val="75000"/>
                  </a:schemeClr>
                </a:solidFill>
                <a:sym typeface="Arial"/>
              </a:rPr>
              <a:t>Emotional Violence: </a:t>
            </a:r>
            <a:r>
              <a:rPr lang="en-AU" dirty="0">
                <a:sym typeface="Arial"/>
              </a:rPr>
              <a:t>Denying or trivialising the disability, withdrawal of care or threatening to hurt guide dogs.</a:t>
            </a:r>
            <a:endParaRPr lang="en-AU" dirty="0"/>
          </a:p>
        </p:txBody>
      </p:sp>
      <p:sp>
        <p:nvSpPr>
          <p:cNvPr id="6" name="TextBox 5"/>
          <p:cNvSpPr txBox="1"/>
          <p:nvPr/>
        </p:nvSpPr>
        <p:spPr>
          <a:xfrm>
            <a:off x="4442767" y="2169917"/>
            <a:ext cx="3077839" cy="2677656"/>
          </a:xfrm>
          <a:prstGeom prst="rect">
            <a:avLst/>
          </a:prstGeom>
          <a:noFill/>
        </p:spPr>
        <p:txBody>
          <a:bodyPr wrap="square" rtlCol="0">
            <a:spAutoFit/>
          </a:bodyPr>
          <a:lstStyle/>
          <a:p>
            <a:pPr marL="234950" lvl="0" indent="-234950">
              <a:buFont typeface="Arial" charset="0"/>
              <a:buChar char="•"/>
            </a:pPr>
            <a:r>
              <a:rPr lang="en-AU" sz="2400" dirty="0">
                <a:solidFill>
                  <a:schemeClr val="accent2">
                    <a:lumMod val="75000"/>
                  </a:schemeClr>
                </a:solidFill>
                <a:ea typeface="Tahoma" charset="0"/>
                <a:cs typeface="Tahoma" charset="0"/>
                <a:sym typeface="Arial"/>
              </a:rPr>
              <a:t>Financial Violence: </a:t>
            </a:r>
            <a:r>
              <a:rPr lang="en-AU" sz="2400" dirty="0">
                <a:ea typeface="Tahoma" charset="0"/>
                <a:cs typeface="Tahoma" charset="0"/>
                <a:sym typeface="Arial"/>
              </a:rPr>
              <a:t>Taking control of money or refusing to pay for essential medication or disability related equipment.</a:t>
            </a:r>
            <a:endParaRPr lang="en-AU" sz="2400" dirty="0">
              <a:ea typeface="Tahoma" charset="0"/>
              <a:cs typeface="Tahoma" charset="0"/>
            </a:endParaRPr>
          </a:p>
        </p:txBody>
      </p:sp>
      <p:sp>
        <p:nvSpPr>
          <p:cNvPr id="7" name="Title 1"/>
          <p:cNvSpPr txBox="1">
            <a:spLocks/>
          </p:cNvSpPr>
          <p:nvPr/>
        </p:nvSpPr>
        <p:spPr>
          <a:xfrm>
            <a:off x="844216" y="882068"/>
            <a:ext cx="6597109" cy="862179"/>
          </a:xfrm>
          <a:prstGeom prst="rect">
            <a:avLst/>
          </a:prstGeom>
        </p:spPr>
        <p:txBody>
          <a:bodyPr anchor="t">
            <a:noAutofit/>
          </a:bodyPr>
          <a:lstStyle>
            <a:lvl1pPr algn="l" defTabSz="914400" rtl="0" eaLnBrk="1" latinLnBrk="0" hangingPunct="1">
              <a:lnSpc>
                <a:spcPct val="90000"/>
              </a:lnSpc>
              <a:spcBef>
                <a:spcPct val="0"/>
              </a:spcBef>
              <a:buNone/>
              <a:defRPr sz="2800" kern="1200">
                <a:solidFill>
                  <a:schemeClr val="accent1"/>
                </a:solidFill>
                <a:latin typeface="+mj-lt"/>
                <a:ea typeface="Tahoma" charset="0"/>
                <a:cs typeface="Tahoma" charset="0"/>
              </a:defRPr>
            </a:lvl1pPr>
          </a:lstStyle>
          <a:p>
            <a:r>
              <a:rPr lang="en-AU" dirty="0">
                <a:sym typeface="Arial"/>
              </a:rPr>
              <a:t>DISTINCTIVE FORMS OF DOMESTIC VIOLENCE FOR WOMEN WITH A DISABILITY</a:t>
            </a:r>
            <a:endParaRPr lang="en-US" dirty="0"/>
          </a:p>
        </p:txBody>
      </p:sp>
      <p:sp>
        <p:nvSpPr>
          <p:cNvPr id="11" name="TextBox 10"/>
          <p:cNvSpPr txBox="1"/>
          <p:nvPr/>
        </p:nvSpPr>
        <p:spPr>
          <a:xfrm>
            <a:off x="844215" y="4947368"/>
            <a:ext cx="3522833" cy="258532"/>
          </a:xfrm>
          <a:prstGeom prst="rect">
            <a:avLst/>
          </a:prstGeom>
          <a:noFill/>
        </p:spPr>
        <p:txBody>
          <a:bodyPr wrap="square" rtlCol="0">
            <a:spAutoFit/>
          </a:bodyPr>
          <a:lstStyle/>
          <a:p>
            <a:pPr lvl="0">
              <a:lnSpc>
                <a:spcPct val="90000"/>
              </a:lnSpc>
              <a:spcBef>
                <a:spcPts val="1001"/>
              </a:spcBef>
              <a:buClr>
                <a:schemeClr val="dk1"/>
              </a:buClr>
              <a:buSzPts val="1600"/>
            </a:pPr>
            <a:r>
              <a:rPr lang="en-AU" sz="1200" dirty="0">
                <a:solidFill>
                  <a:schemeClr val="tx1">
                    <a:lumMod val="50000"/>
                    <a:lumOff val="50000"/>
                  </a:schemeClr>
                </a:solidFill>
                <a:ea typeface="Tahoma" charset="0"/>
                <a:cs typeface="Tahoma" charset="0"/>
                <a:sym typeface="Arial"/>
              </a:rPr>
              <a:t>Lea, M. 2015, PWDA, DVNSW</a:t>
            </a:r>
            <a:endParaRPr lang="en-AU" sz="1200" dirty="0">
              <a:solidFill>
                <a:schemeClr val="tx1">
                  <a:lumMod val="50000"/>
                  <a:lumOff val="50000"/>
                </a:schemeClr>
              </a:solidFill>
              <a:ea typeface="Tahoma" charset="0"/>
              <a:cs typeface="Tahoma" charset="0"/>
            </a:endParaRPr>
          </a:p>
        </p:txBody>
      </p:sp>
      <p:sp>
        <p:nvSpPr>
          <p:cNvPr id="8" name="TextBox 7">
            <a:extLst>
              <a:ext uri="{FF2B5EF4-FFF2-40B4-BE49-F238E27FC236}">
                <a16:creationId xmlns:a16="http://schemas.microsoft.com/office/drawing/2014/main" id="{7811F4AA-A827-A097-287F-DAC9DAFBFE71}"/>
              </a:ext>
            </a:extLst>
          </p:cNvPr>
          <p:cNvSpPr txBox="1"/>
          <p:nvPr/>
        </p:nvSpPr>
        <p:spPr>
          <a:xfrm>
            <a:off x="7965286" y="2169917"/>
            <a:ext cx="3522832" cy="3035983"/>
          </a:xfrm>
          <a:prstGeom prst="rect">
            <a:avLst/>
          </a:prstGeom>
          <a:noFill/>
        </p:spPr>
        <p:txBody>
          <a:bodyPr wrap="square" rtlCol="0">
            <a:spAutoFit/>
          </a:bodyPr>
          <a:lstStyle/>
          <a:p>
            <a:pPr marL="234950" lvl="0" indent="-234950">
              <a:buFont typeface="Arial" charset="0"/>
              <a:buChar char="•"/>
            </a:pPr>
            <a:r>
              <a:rPr lang="en-AU" sz="2400" dirty="0">
                <a:solidFill>
                  <a:schemeClr val="accent3">
                    <a:lumMod val="75000"/>
                  </a:schemeClr>
                </a:solidFill>
                <a:sym typeface="Arial"/>
              </a:rPr>
              <a:t>Coercion and Manipulation: </a:t>
            </a:r>
            <a:br>
              <a:rPr lang="en-AU" sz="2400" dirty="0">
                <a:solidFill>
                  <a:schemeClr val="accent3">
                    <a:lumMod val="75000"/>
                  </a:schemeClr>
                </a:solidFill>
                <a:sym typeface="Arial"/>
              </a:rPr>
            </a:br>
            <a:r>
              <a:rPr lang="en-AU" sz="2400" dirty="0">
                <a:sym typeface="Arial"/>
              </a:rPr>
              <a:t>Abuse to gain control causing a power imbalance between people with a disability and people without a disability.</a:t>
            </a:r>
            <a:endParaRPr lang="en-AU" sz="2400" dirty="0">
              <a:ea typeface="Tahoma" charset="0"/>
              <a:cs typeface="Tahoma" charset="0"/>
            </a:endParaRPr>
          </a:p>
        </p:txBody>
      </p:sp>
    </p:spTree>
    <p:extLst>
      <p:ext uri="{BB962C8B-B14F-4D97-AF65-F5344CB8AC3E}">
        <p14:creationId xmlns:p14="http://schemas.microsoft.com/office/powerpoint/2010/main" val="20120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4217" y="1087021"/>
            <a:ext cx="5251784" cy="392864"/>
          </a:xfrm>
        </p:spPr>
        <p:txBody>
          <a:bodyPr>
            <a:noAutofit/>
          </a:bodyPr>
          <a:lstStyle/>
          <a:p>
            <a:r>
              <a:rPr lang="en-AU" dirty="0">
                <a:sym typeface="Arial"/>
              </a:rPr>
              <a:t>THE LEGAL SYSTEM IN TASMANIA</a:t>
            </a:r>
            <a:br>
              <a:rPr lang="en-AU" dirty="0">
                <a:sym typeface="Arial"/>
              </a:rPr>
            </a:br>
            <a:endParaRPr lang="en-US" dirty="0"/>
          </a:p>
        </p:txBody>
      </p:sp>
      <p:sp>
        <p:nvSpPr>
          <p:cNvPr id="2" name="Slide Number Placeholder 1"/>
          <p:cNvSpPr>
            <a:spLocks noGrp="1"/>
          </p:cNvSpPr>
          <p:nvPr>
            <p:ph type="sldNum" sz="quarter" idx="12"/>
          </p:nvPr>
        </p:nvSpPr>
        <p:spPr/>
        <p:txBody>
          <a:bodyPr/>
          <a:lstStyle/>
          <a:p>
            <a:fld id="{BE36C05A-3BCA-2E4F-9AE8-4F07F2F5E153}" type="slidenum">
              <a:rPr lang="en-US" smtClean="0"/>
              <a:t>11</a:t>
            </a:fld>
            <a:endParaRPr lang="en-US"/>
          </a:p>
        </p:txBody>
      </p:sp>
      <p:sp>
        <p:nvSpPr>
          <p:cNvPr id="4" name="Text Placeholder 3"/>
          <p:cNvSpPr>
            <a:spLocks noGrp="1"/>
          </p:cNvSpPr>
          <p:nvPr>
            <p:ph type="body" sz="quarter" idx="13"/>
          </p:nvPr>
        </p:nvSpPr>
        <p:spPr>
          <a:xfrm>
            <a:off x="844215" y="1949200"/>
            <a:ext cx="5651177" cy="2514600"/>
          </a:xfrm>
        </p:spPr>
        <p:txBody>
          <a:bodyPr/>
          <a:lstStyle/>
          <a:p>
            <a:pPr lvl="0">
              <a:lnSpc>
                <a:spcPct val="100000"/>
              </a:lnSpc>
            </a:pPr>
            <a:r>
              <a:rPr lang="en-AU" dirty="0">
                <a:sym typeface="Arial"/>
              </a:rPr>
              <a:t>The Safe at Home service system is a Tasmanian Government initiative to provide an integrated criminal justice response to family violence which is underpinned by </a:t>
            </a:r>
            <a:br>
              <a:rPr lang="en-AU" dirty="0">
                <a:sym typeface="Arial"/>
              </a:rPr>
            </a:br>
            <a:r>
              <a:rPr lang="en-AU" dirty="0">
                <a:sym typeface="Arial"/>
              </a:rPr>
              <a:t>the </a:t>
            </a:r>
            <a:r>
              <a:rPr lang="en-AU" i="1" dirty="0">
                <a:sym typeface="Arial"/>
              </a:rPr>
              <a:t>Family Violence Act 2004 (Tas.).</a:t>
            </a:r>
            <a:endParaRPr lang="en-US" dirty="0"/>
          </a:p>
        </p:txBody>
      </p:sp>
    </p:spTree>
    <p:extLst>
      <p:ext uri="{BB962C8B-B14F-4D97-AF65-F5344CB8AC3E}">
        <p14:creationId xmlns:p14="http://schemas.microsoft.com/office/powerpoint/2010/main" val="109753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12</a:t>
            </a:fld>
            <a:endParaRPr lang="en-US" dirty="0">
              <a:solidFill>
                <a:schemeClr val="tx1"/>
              </a:solidFill>
            </a:endParaRPr>
          </a:p>
        </p:txBody>
      </p:sp>
      <p:sp>
        <p:nvSpPr>
          <p:cNvPr id="3" name="Title 2"/>
          <p:cNvSpPr>
            <a:spLocks noGrp="1"/>
          </p:cNvSpPr>
          <p:nvPr>
            <p:ph type="title"/>
          </p:nvPr>
        </p:nvSpPr>
        <p:spPr>
          <a:xfrm>
            <a:off x="844216" y="1352172"/>
            <a:ext cx="4925963" cy="1167449"/>
          </a:xfrm>
        </p:spPr>
        <p:txBody>
          <a:bodyPr>
            <a:noAutofit/>
          </a:bodyPr>
          <a:lstStyle/>
          <a:p>
            <a:r>
              <a:rPr lang="en-AU" dirty="0">
                <a:sym typeface="Arial"/>
              </a:rPr>
              <a:t>WHAT ARE THE </a:t>
            </a:r>
            <a:br>
              <a:rPr lang="en-AU" dirty="0">
                <a:sym typeface="Arial"/>
              </a:rPr>
            </a:br>
            <a:r>
              <a:rPr lang="en-AU" dirty="0">
                <a:sym typeface="Arial"/>
              </a:rPr>
              <a:t>‘LEGAL OPTIONS’ </a:t>
            </a:r>
            <a:br>
              <a:rPr lang="en-AU" dirty="0">
                <a:sym typeface="Arial"/>
              </a:rPr>
            </a:br>
            <a:r>
              <a:rPr lang="en-AU" dirty="0">
                <a:sym typeface="Arial"/>
              </a:rPr>
              <a:t>IF ABUSE IS SUSPECTED?</a:t>
            </a:r>
            <a:endParaRPr lang="en-US" dirty="0"/>
          </a:p>
        </p:txBody>
      </p:sp>
      <p:sp>
        <p:nvSpPr>
          <p:cNvPr id="4" name="Text Placeholder 3"/>
          <p:cNvSpPr>
            <a:spLocks noGrp="1"/>
          </p:cNvSpPr>
          <p:nvPr>
            <p:ph type="body" sz="quarter" idx="13"/>
          </p:nvPr>
        </p:nvSpPr>
        <p:spPr>
          <a:xfrm>
            <a:off x="844216" y="2932666"/>
            <a:ext cx="4216515" cy="2514600"/>
          </a:xfrm>
        </p:spPr>
        <p:txBody>
          <a:bodyPr/>
          <a:lstStyle/>
          <a:p>
            <a:pPr lvl="0">
              <a:lnSpc>
                <a:spcPct val="100000"/>
              </a:lnSpc>
              <a:spcBef>
                <a:spcPts val="0"/>
              </a:spcBef>
              <a:buClr>
                <a:schemeClr val="dk1"/>
              </a:buClr>
              <a:buSzPts val="2800"/>
            </a:pPr>
            <a:r>
              <a:rPr lang="en-AU" dirty="0">
                <a:sym typeface="Arial"/>
              </a:rPr>
              <a:t>There are legal steps that can be taken, under the </a:t>
            </a:r>
            <a:r>
              <a:rPr lang="en-AU" i="1" dirty="0">
                <a:sym typeface="Arial"/>
              </a:rPr>
              <a:t>Family Violence Act, </a:t>
            </a:r>
            <a:r>
              <a:rPr lang="en-AU" dirty="0">
                <a:sym typeface="Arial"/>
              </a:rPr>
              <a:t>2004 or the </a:t>
            </a:r>
            <a:r>
              <a:rPr lang="en-AU" i="1" dirty="0">
                <a:sym typeface="Arial"/>
              </a:rPr>
              <a:t>Criminal Code Act, </a:t>
            </a:r>
            <a:r>
              <a:rPr lang="en-AU" dirty="0">
                <a:sym typeface="Arial"/>
              </a:rPr>
              <a:t>1924. </a:t>
            </a:r>
            <a:endParaRPr lang="en-AU" dirty="0"/>
          </a:p>
        </p:txBody>
      </p:sp>
      <p:sp>
        <p:nvSpPr>
          <p:cNvPr id="5" name="Text Placeholder 4"/>
          <p:cNvSpPr>
            <a:spLocks noGrp="1"/>
          </p:cNvSpPr>
          <p:nvPr>
            <p:ph type="body" sz="quarter" idx="14"/>
          </p:nvPr>
        </p:nvSpPr>
        <p:spPr>
          <a:xfrm>
            <a:off x="6874207" y="2847632"/>
            <a:ext cx="4473575" cy="384375"/>
          </a:xfrm>
        </p:spPr>
        <p:txBody>
          <a:bodyPr>
            <a:noAutofit/>
          </a:bodyPr>
          <a:lstStyle/>
          <a:p>
            <a:pPr marL="234950" indent="-234950"/>
            <a:r>
              <a:rPr lang="en-US" dirty="0">
                <a:solidFill>
                  <a:schemeClr val="tx1"/>
                </a:solidFill>
              </a:rPr>
              <a:t>Family Violence Order (FVO)</a:t>
            </a:r>
          </a:p>
        </p:txBody>
      </p:sp>
      <p:sp>
        <p:nvSpPr>
          <p:cNvPr id="6" name="Text Placeholder 4"/>
          <p:cNvSpPr txBox="1">
            <a:spLocks/>
          </p:cNvSpPr>
          <p:nvPr/>
        </p:nvSpPr>
        <p:spPr>
          <a:xfrm>
            <a:off x="6874208" y="3417589"/>
            <a:ext cx="4936757" cy="447159"/>
          </a:xfrm>
          <a:prstGeom prst="rect">
            <a:avLst/>
          </a:prstGeom>
        </p:spPr>
        <p:txBody>
          <a:bodyPr>
            <a:normAutofit/>
          </a:bodyPr>
          <a:lstStyle>
            <a:lvl1pPr marL="342900" indent="-342900" algn="l" defTabSz="914400" rtl="0" eaLnBrk="1" latinLnBrk="0" hangingPunct="1">
              <a:lnSpc>
                <a:spcPct val="90000"/>
              </a:lnSpc>
              <a:spcBef>
                <a:spcPts val="1000"/>
              </a:spcBef>
              <a:buFont typeface="Arial" charset="0"/>
              <a:buChar char="•"/>
              <a:defRPr sz="2000" kern="1200">
                <a:solidFill>
                  <a:schemeClr val="bg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r>
              <a:rPr lang="en-US" sz="2400" dirty="0">
                <a:solidFill>
                  <a:schemeClr val="tx1"/>
                </a:solidFill>
                <a:latin typeface="+mn-lt"/>
              </a:rPr>
              <a:t>Police Family Violence Order (PFVO)</a:t>
            </a:r>
          </a:p>
        </p:txBody>
      </p:sp>
      <p:sp>
        <p:nvSpPr>
          <p:cNvPr id="7" name="Text Placeholder 4"/>
          <p:cNvSpPr txBox="1">
            <a:spLocks/>
          </p:cNvSpPr>
          <p:nvPr/>
        </p:nvSpPr>
        <p:spPr>
          <a:xfrm>
            <a:off x="6874208" y="3975331"/>
            <a:ext cx="4473575" cy="447159"/>
          </a:xfrm>
          <a:prstGeom prst="rect">
            <a:avLst/>
          </a:prstGeom>
        </p:spPr>
        <p:txBody>
          <a:bodyPr>
            <a:normAutofit/>
          </a:bodyPr>
          <a:lstStyle>
            <a:lvl1pPr marL="342900" indent="-342900" algn="l" defTabSz="914400" rtl="0" eaLnBrk="1" latinLnBrk="0" hangingPunct="1">
              <a:lnSpc>
                <a:spcPct val="90000"/>
              </a:lnSpc>
              <a:spcBef>
                <a:spcPts val="1000"/>
              </a:spcBef>
              <a:buFont typeface="Arial" charset="0"/>
              <a:buChar char="•"/>
              <a:defRPr sz="2000" kern="1200">
                <a:solidFill>
                  <a:schemeClr val="bg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r>
              <a:rPr lang="en-US" sz="2400" dirty="0">
                <a:solidFill>
                  <a:schemeClr val="tx1"/>
                </a:solidFill>
                <a:latin typeface="+mn-lt"/>
              </a:rPr>
              <a:t>Restraining Order (RO)</a:t>
            </a:r>
          </a:p>
        </p:txBody>
      </p:sp>
      <p:sp>
        <p:nvSpPr>
          <p:cNvPr id="8" name="TextBox 7"/>
          <p:cNvSpPr txBox="1"/>
          <p:nvPr/>
        </p:nvSpPr>
        <p:spPr>
          <a:xfrm>
            <a:off x="6914977" y="2104308"/>
            <a:ext cx="5076497" cy="461665"/>
          </a:xfrm>
          <a:prstGeom prst="rect">
            <a:avLst/>
          </a:prstGeom>
          <a:noFill/>
        </p:spPr>
        <p:txBody>
          <a:bodyPr wrap="square" rtlCol="0">
            <a:spAutoFit/>
          </a:bodyPr>
          <a:lstStyle/>
          <a:p>
            <a:pPr lvl="0"/>
            <a:r>
              <a:rPr lang="en-AU" sz="2400" dirty="0">
                <a:sym typeface="Arial"/>
              </a:rPr>
              <a:t>Legal options available include:</a:t>
            </a:r>
            <a:endParaRPr lang="en-US" sz="2400" dirty="0"/>
          </a:p>
        </p:txBody>
      </p:sp>
    </p:spTree>
    <p:extLst>
      <p:ext uri="{BB962C8B-B14F-4D97-AF65-F5344CB8AC3E}">
        <p14:creationId xmlns:p14="http://schemas.microsoft.com/office/powerpoint/2010/main" val="6230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13</a:t>
            </a:fld>
            <a:endParaRPr lang="en-US"/>
          </a:p>
        </p:txBody>
      </p:sp>
      <p:sp>
        <p:nvSpPr>
          <p:cNvPr id="3" name="Title 2"/>
          <p:cNvSpPr>
            <a:spLocks noGrp="1"/>
          </p:cNvSpPr>
          <p:nvPr>
            <p:ph type="title"/>
          </p:nvPr>
        </p:nvSpPr>
        <p:spPr>
          <a:xfrm>
            <a:off x="844216" y="1087020"/>
            <a:ext cx="4689076" cy="401811"/>
          </a:xfrm>
        </p:spPr>
        <p:txBody>
          <a:bodyPr>
            <a:noAutofit/>
          </a:bodyPr>
          <a:lstStyle/>
          <a:p>
            <a:pPr lvl="0"/>
            <a:r>
              <a:rPr lang="en-AU" dirty="0">
                <a:sym typeface="Arial"/>
              </a:rPr>
              <a:t>FAMILY VIOLENCE ACT, 2004</a:t>
            </a:r>
            <a:endParaRPr lang="en-US" dirty="0"/>
          </a:p>
        </p:txBody>
      </p:sp>
      <p:sp>
        <p:nvSpPr>
          <p:cNvPr id="4" name="Text Placeholder 3"/>
          <p:cNvSpPr>
            <a:spLocks noGrp="1"/>
          </p:cNvSpPr>
          <p:nvPr>
            <p:ph type="body" sz="quarter" idx="13"/>
          </p:nvPr>
        </p:nvSpPr>
        <p:spPr>
          <a:xfrm>
            <a:off x="844217" y="1949200"/>
            <a:ext cx="4248046" cy="2514600"/>
          </a:xfrm>
        </p:spPr>
        <p:txBody>
          <a:bodyPr/>
          <a:lstStyle/>
          <a:p>
            <a:pPr lvl="0">
              <a:lnSpc>
                <a:spcPct val="100000"/>
              </a:lnSpc>
            </a:pPr>
            <a:r>
              <a:rPr lang="en-AU" dirty="0">
                <a:sym typeface="Arial"/>
              </a:rPr>
              <a:t>There are two types of orders to protect adults and children who </a:t>
            </a:r>
            <a:br>
              <a:rPr lang="en-AU" dirty="0">
                <a:sym typeface="Arial"/>
              </a:rPr>
            </a:br>
            <a:r>
              <a:rPr lang="en-AU" dirty="0">
                <a:sym typeface="Arial"/>
              </a:rPr>
              <a:t>have experienced family violence, Police Family Violence Orders (PFVO) and Family Violence Order (FVO).</a:t>
            </a:r>
            <a:endParaRPr lang="en-US" dirty="0"/>
          </a:p>
        </p:txBody>
      </p:sp>
      <p:sp>
        <p:nvSpPr>
          <p:cNvPr id="5" name="Text Placeholder 4"/>
          <p:cNvSpPr>
            <a:spLocks noGrp="1"/>
          </p:cNvSpPr>
          <p:nvPr>
            <p:ph type="body" sz="quarter" idx="14"/>
          </p:nvPr>
        </p:nvSpPr>
        <p:spPr>
          <a:xfrm>
            <a:off x="6687553" y="1949200"/>
            <a:ext cx="4868571" cy="1424621"/>
          </a:xfrm>
        </p:spPr>
        <p:txBody>
          <a:bodyPr>
            <a:noAutofit/>
          </a:bodyPr>
          <a:lstStyle/>
          <a:p>
            <a:pPr marL="234950" lvl="0" indent="-234950">
              <a:lnSpc>
                <a:spcPct val="100000"/>
              </a:lnSpc>
            </a:pPr>
            <a:r>
              <a:rPr lang="en-AU" dirty="0">
                <a:sym typeface="Arial"/>
              </a:rPr>
              <a:t>In their basic form they prohibit an alleged offender from threatening, abusing or assaulting a victim of family violence.</a:t>
            </a:r>
            <a:endParaRPr lang="en-US" dirty="0"/>
          </a:p>
        </p:txBody>
      </p:sp>
      <p:sp>
        <p:nvSpPr>
          <p:cNvPr id="6" name="Text Placeholder 4"/>
          <p:cNvSpPr txBox="1">
            <a:spLocks/>
          </p:cNvSpPr>
          <p:nvPr/>
        </p:nvSpPr>
        <p:spPr>
          <a:xfrm>
            <a:off x="6687553" y="3693917"/>
            <a:ext cx="4868571" cy="1824014"/>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lnSpc>
                <a:spcPct val="100000"/>
              </a:lnSpc>
              <a:spcBef>
                <a:spcPts val="1001"/>
              </a:spcBef>
              <a:buClr>
                <a:schemeClr val="dk1"/>
              </a:buClr>
              <a:buSzPct val="100000"/>
            </a:pPr>
            <a:r>
              <a:rPr lang="en-AU" sz="2400" dirty="0">
                <a:latin typeface="+mn-lt"/>
                <a:sym typeface="Arial"/>
              </a:rPr>
              <a:t>More restrictive orders prevent an alleged offender from approaching or contacting a victim or going to or even near places like the victim’s home, school or work.</a:t>
            </a:r>
            <a:endParaRPr lang="en-AU" sz="2400" dirty="0">
              <a:latin typeface="+mn-lt"/>
            </a:endParaRPr>
          </a:p>
        </p:txBody>
      </p:sp>
    </p:spTree>
    <p:extLst>
      <p:ext uri="{BB962C8B-B14F-4D97-AF65-F5344CB8AC3E}">
        <p14:creationId xmlns:p14="http://schemas.microsoft.com/office/powerpoint/2010/main" val="19735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14</a:t>
            </a:fld>
            <a:endParaRPr lang="en-US"/>
          </a:p>
        </p:txBody>
      </p:sp>
      <p:sp>
        <p:nvSpPr>
          <p:cNvPr id="3" name="Title 2"/>
          <p:cNvSpPr>
            <a:spLocks noGrp="1"/>
          </p:cNvSpPr>
          <p:nvPr>
            <p:ph type="title"/>
          </p:nvPr>
        </p:nvSpPr>
        <p:spPr>
          <a:xfrm>
            <a:off x="844216" y="2667078"/>
            <a:ext cx="4263812" cy="1512069"/>
          </a:xfrm>
        </p:spPr>
        <p:txBody>
          <a:bodyPr>
            <a:noAutofit/>
          </a:bodyPr>
          <a:lstStyle/>
          <a:p>
            <a:r>
              <a:rPr lang="en-AU" dirty="0">
                <a:sym typeface="Arial"/>
              </a:rPr>
              <a:t>WHAT IS THE DIFFERENCE BETWEEN A POLICE FAMILY VIOLENCE ORDER AND A FAMILY VIOLENCE ORDER?</a:t>
            </a:r>
            <a:endParaRPr lang="en-US" dirty="0"/>
          </a:p>
        </p:txBody>
      </p:sp>
      <p:sp>
        <p:nvSpPr>
          <p:cNvPr id="5" name="Text Placeholder 4"/>
          <p:cNvSpPr>
            <a:spLocks noGrp="1"/>
          </p:cNvSpPr>
          <p:nvPr>
            <p:ph type="body" sz="quarter" idx="14"/>
          </p:nvPr>
        </p:nvSpPr>
        <p:spPr>
          <a:xfrm>
            <a:off x="6687553" y="1327749"/>
            <a:ext cx="4852806" cy="1842843"/>
          </a:xfrm>
        </p:spPr>
        <p:txBody>
          <a:bodyPr>
            <a:noAutofit/>
          </a:bodyPr>
          <a:lstStyle/>
          <a:p>
            <a:pPr marL="0" lvl="0" indent="0">
              <a:lnSpc>
                <a:spcPct val="100000"/>
              </a:lnSpc>
              <a:buNone/>
            </a:pPr>
            <a:r>
              <a:rPr lang="en-AU" dirty="0">
                <a:solidFill>
                  <a:schemeClr val="accent1"/>
                </a:solidFill>
                <a:sym typeface="Arial"/>
              </a:rPr>
              <a:t>Police Family Violence Order (PFVO) </a:t>
            </a:r>
            <a:r>
              <a:rPr lang="en-AU" dirty="0">
                <a:sym typeface="Arial"/>
              </a:rPr>
              <a:t>Can be put in place by police if they reasonably believe that the offender has committed or is likely to commit a family violence offence.</a:t>
            </a:r>
            <a:endParaRPr lang="en-US" dirty="0"/>
          </a:p>
        </p:txBody>
      </p:sp>
      <p:sp>
        <p:nvSpPr>
          <p:cNvPr id="6" name="Text Placeholder 4"/>
          <p:cNvSpPr>
            <a:spLocks noGrp="1"/>
          </p:cNvSpPr>
          <p:nvPr>
            <p:ph type="body" sz="quarter" idx="14"/>
          </p:nvPr>
        </p:nvSpPr>
        <p:spPr>
          <a:xfrm>
            <a:off x="6687553" y="3457798"/>
            <a:ext cx="4473575" cy="753348"/>
          </a:xfrm>
        </p:spPr>
        <p:txBody>
          <a:bodyPr>
            <a:noAutofit/>
          </a:bodyPr>
          <a:lstStyle/>
          <a:p>
            <a:pPr marL="234950" indent="-179388">
              <a:lnSpc>
                <a:spcPct val="100000"/>
              </a:lnSpc>
              <a:buClr>
                <a:schemeClr val="dk1"/>
              </a:buClr>
              <a:buSzPct val="100000"/>
            </a:pPr>
            <a:r>
              <a:rPr lang="en-US" dirty="0">
                <a:sym typeface="Arial"/>
              </a:rPr>
              <a:t>Usually orders are made for </a:t>
            </a:r>
            <a:br>
              <a:rPr lang="en-US" dirty="0">
                <a:sym typeface="Arial"/>
              </a:rPr>
            </a:br>
            <a:r>
              <a:rPr lang="en-US" dirty="0">
                <a:sym typeface="Arial"/>
              </a:rPr>
              <a:t>12 months but can be longer.</a:t>
            </a:r>
            <a:endParaRPr lang="en-US" dirty="0"/>
          </a:p>
        </p:txBody>
      </p:sp>
      <p:sp>
        <p:nvSpPr>
          <p:cNvPr id="7" name="Text Placeholder 4"/>
          <p:cNvSpPr>
            <a:spLocks noGrp="1"/>
          </p:cNvSpPr>
          <p:nvPr>
            <p:ph type="body" sz="quarter" idx="14"/>
          </p:nvPr>
        </p:nvSpPr>
        <p:spPr>
          <a:xfrm>
            <a:off x="6687553" y="4498352"/>
            <a:ext cx="4473575" cy="1033553"/>
          </a:xfrm>
        </p:spPr>
        <p:txBody>
          <a:bodyPr>
            <a:noAutofit/>
          </a:bodyPr>
          <a:lstStyle/>
          <a:p>
            <a:pPr marL="280988" indent="-225425">
              <a:lnSpc>
                <a:spcPct val="100000"/>
              </a:lnSpc>
              <a:buClr>
                <a:schemeClr val="dk1"/>
              </a:buClr>
              <a:buSzPct val="100000"/>
            </a:pPr>
            <a:r>
              <a:rPr lang="en-AU" dirty="0">
                <a:sym typeface="Arial"/>
              </a:rPr>
              <a:t>If you are supporting someone, refer to a specialist family violence service.</a:t>
            </a:r>
            <a:endParaRPr lang="en-AU" dirty="0"/>
          </a:p>
        </p:txBody>
      </p:sp>
    </p:spTree>
    <p:extLst>
      <p:ext uri="{BB962C8B-B14F-4D97-AF65-F5344CB8AC3E}">
        <p14:creationId xmlns:p14="http://schemas.microsoft.com/office/powerpoint/2010/main" val="20776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15</a:t>
            </a:fld>
            <a:endParaRPr lang="en-US"/>
          </a:p>
        </p:txBody>
      </p:sp>
      <p:sp>
        <p:nvSpPr>
          <p:cNvPr id="5" name="Text Placeholder 4"/>
          <p:cNvSpPr>
            <a:spLocks noGrp="1"/>
          </p:cNvSpPr>
          <p:nvPr>
            <p:ph type="body" sz="quarter" idx="14"/>
          </p:nvPr>
        </p:nvSpPr>
        <p:spPr>
          <a:xfrm>
            <a:off x="6687553" y="1176396"/>
            <a:ext cx="4976909" cy="1866061"/>
          </a:xfrm>
        </p:spPr>
        <p:txBody>
          <a:bodyPr>
            <a:noAutofit/>
          </a:bodyPr>
          <a:lstStyle/>
          <a:p>
            <a:pPr marL="0" lvl="0" indent="0">
              <a:lnSpc>
                <a:spcPct val="100000"/>
              </a:lnSpc>
              <a:spcBef>
                <a:spcPts val="0"/>
              </a:spcBef>
              <a:buClr>
                <a:schemeClr val="dk1"/>
              </a:buClr>
              <a:buSzPct val="100000"/>
              <a:buNone/>
            </a:pPr>
            <a:r>
              <a:rPr lang="en-AU" dirty="0">
                <a:sym typeface="Arial"/>
              </a:rPr>
              <a:t>If the police are not called or they do not issue a PFVO the victim is able to apply for a </a:t>
            </a:r>
            <a:r>
              <a:rPr lang="en-AU" dirty="0">
                <a:solidFill>
                  <a:schemeClr val="accent1"/>
                </a:solidFill>
                <a:sym typeface="Arial"/>
              </a:rPr>
              <a:t>Family Violence Order (FVO) </a:t>
            </a:r>
            <a:r>
              <a:rPr lang="en-AU" dirty="0">
                <a:sym typeface="Arial"/>
              </a:rPr>
              <a:t>in the Magistrates Court against the intimate partner or ex-partner.</a:t>
            </a:r>
            <a:endParaRPr lang="en-AU" dirty="0"/>
          </a:p>
        </p:txBody>
      </p:sp>
      <p:sp>
        <p:nvSpPr>
          <p:cNvPr id="6" name="Text Placeholder 4"/>
          <p:cNvSpPr>
            <a:spLocks noGrp="1"/>
          </p:cNvSpPr>
          <p:nvPr>
            <p:ph type="body" sz="quarter" idx="14"/>
          </p:nvPr>
        </p:nvSpPr>
        <p:spPr>
          <a:xfrm>
            <a:off x="6687553" y="3411267"/>
            <a:ext cx="4976909" cy="1326988"/>
          </a:xfrm>
        </p:spPr>
        <p:txBody>
          <a:bodyPr>
            <a:noAutofit/>
          </a:bodyPr>
          <a:lstStyle/>
          <a:p>
            <a:pPr marL="0" lvl="0" indent="0">
              <a:lnSpc>
                <a:spcPct val="100000"/>
              </a:lnSpc>
              <a:spcBef>
                <a:spcPts val="1001"/>
              </a:spcBef>
              <a:buClr>
                <a:schemeClr val="dk1"/>
              </a:buClr>
              <a:buSzPct val="100000"/>
              <a:buNone/>
            </a:pPr>
            <a:r>
              <a:rPr lang="en-AU" dirty="0">
                <a:sym typeface="Arial"/>
              </a:rPr>
              <a:t>The Court needs to be satisfied that it </a:t>
            </a:r>
            <a:br>
              <a:rPr lang="en-AU" dirty="0">
                <a:sym typeface="Arial"/>
              </a:rPr>
            </a:br>
            <a:r>
              <a:rPr lang="en-AU" dirty="0">
                <a:sym typeface="Arial"/>
              </a:rPr>
              <a:t>is more likely than not that:</a:t>
            </a:r>
            <a:endParaRPr lang="en-AU" dirty="0"/>
          </a:p>
          <a:p>
            <a:pPr marL="234950" indent="-223838">
              <a:lnSpc>
                <a:spcPct val="100000"/>
              </a:lnSpc>
              <a:buClr>
                <a:schemeClr val="dk1"/>
              </a:buClr>
              <a:buSzPct val="100000"/>
            </a:pPr>
            <a:r>
              <a:rPr lang="en-AU" dirty="0">
                <a:sym typeface="Arial"/>
              </a:rPr>
              <a:t>Family violence has occurred, and</a:t>
            </a:r>
            <a:endParaRPr lang="en-AU" dirty="0"/>
          </a:p>
        </p:txBody>
      </p:sp>
      <p:sp>
        <p:nvSpPr>
          <p:cNvPr id="7" name="Text Placeholder 4"/>
          <p:cNvSpPr>
            <a:spLocks noGrp="1"/>
          </p:cNvSpPr>
          <p:nvPr>
            <p:ph type="body" sz="quarter" idx="14"/>
          </p:nvPr>
        </p:nvSpPr>
        <p:spPr>
          <a:xfrm>
            <a:off x="6687553" y="4738255"/>
            <a:ext cx="4976909" cy="772529"/>
          </a:xfrm>
        </p:spPr>
        <p:txBody>
          <a:bodyPr>
            <a:noAutofit/>
          </a:bodyPr>
          <a:lstStyle/>
          <a:p>
            <a:pPr marL="234950" indent="-234950">
              <a:lnSpc>
                <a:spcPct val="100000"/>
              </a:lnSpc>
              <a:buClr>
                <a:schemeClr val="dk1"/>
              </a:buClr>
              <a:buSzPct val="100000"/>
            </a:pPr>
            <a:r>
              <a:rPr lang="en-AU" dirty="0">
                <a:sym typeface="Arial"/>
              </a:rPr>
              <a:t>Unless restrained the person is likely to commit family violence again.</a:t>
            </a:r>
            <a:endParaRPr lang="en-AU" dirty="0"/>
          </a:p>
        </p:txBody>
      </p:sp>
      <p:sp>
        <p:nvSpPr>
          <p:cNvPr id="8" name="Title 2"/>
          <p:cNvSpPr txBox="1">
            <a:spLocks/>
          </p:cNvSpPr>
          <p:nvPr/>
        </p:nvSpPr>
        <p:spPr>
          <a:xfrm>
            <a:off x="844216" y="2667078"/>
            <a:ext cx="4263812" cy="1512069"/>
          </a:xfrm>
          <a:prstGeom prst="rect">
            <a:avLst/>
          </a:prstGeom>
        </p:spPr>
        <p:txBody>
          <a:bodyPr anchor="t">
            <a:noAutofit/>
          </a:bodyPr>
          <a:lstStyle>
            <a:lvl1pPr algn="l" defTabSz="914400" rtl="0" eaLnBrk="1" latinLnBrk="0" hangingPunct="1">
              <a:lnSpc>
                <a:spcPct val="90000"/>
              </a:lnSpc>
              <a:spcBef>
                <a:spcPct val="0"/>
              </a:spcBef>
              <a:buNone/>
              <a:defRPr sz="2800" kern="1200">
                <a:solidFill>
                  <a:schemeClr val="tx1"/>
                </a:solidFill>
                <a:latin typeface="+mj-lt"/>
                <a:ea typeface="Tahoma" charset="0"/>
                <a:cs typeface="Tahoma" charset="0"/>
              </a:defRPr>
            </a:lvl1pPr>
          </a:lstStyle>
          <a:p>
            <a:r>
              <a:rPr lang="en-AU" dirty="0">
                <a:sym typeface="Arial"/>
              </a:rPr>
              <a:t>WHAT IS THE DIFFERENCE BETWEEN A POLICE FAMILY VIOLENCE ORDER AND A FAMILY VIOLENCE ORDER?</a:t>
            </a:r>
            <a:endParaRPr lang="en-US" dirty="0"/>
          </a:p>
        </p:txBody>
      </p:sp>
    </p:spTree>
    <p:extLst>
      <p:ext uri="{BB962C8B-B14F-4D97-AF65-F5344CB8AC3E}">
        <p14:creationId xmlns:p14="http://schemas.microsoft.com/office/powerpoint/2010/main" val="13849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0"/>
            <a:ext cx="10538892" cy="862179"/>
          </a:xfrm>
        </p:spPr>
        <p:txBody>
          <a:bodyPr>
            <a:noAutofit/>
          </a:bodyPr>
          <a:lstStyle/>
          <a:p>
            <a:r>
              <a:rPr lang="en-AU" dirty="0">
                <a:sym typeface="Arial"/>
              </a:rPr>
              <a:t>WHAT IS THE DIFFERENCE BETWEEN A FAMILY VIOLENCE ORDER (FVO) AND A RESTRAINING ORDER (RO)?</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16</a:t>
            </a:fld>
            <a:endParaRPr lang="en-US"/>
          </a:p>
        </p:txBody>
      </p:sp>
      <p:sp>
        <p:nvSpPr>
          <p:cNvPr id="4" name="Text Placeholder 3"/>
          <p:cNvSpPr>
            <a:spLocks noGrp="1"/>
          </p:cNvSpPr>
          <p:nvPr>
            <p:ph type="body" sz="quarter" idx="13"/>
          </p:nvPr>
        </p:nvSpPr>
        <p:spPr>
          <a:xfrm>
            <a:off x="844216" y="2198582"/>
            <a:ext cx="4473575" cy="2514600"/>
          </a:xfrm>
        </p:spPr>
        <p:txBody>
          <a:bodyPr/>
          <a:lstStyle/>
          <a:p>
            <a:pPr lvl="0">
              <a:lnSpc>
                <a:spcPct val="100000"/>
              </a:lnSpc>
            </a:pPr>
            <a:r>
              <a:rPr lang="en-AU" dirty="0">
                <a:solidFill>
                  <a:schemeClr val="accent1"/>
                </a:solidFill>
                <a:sym typeface="Arial"/>
              </a:rPr>
              <a:t>A Family Violence Order: </a:t>
            </a:r>
            <a:r>
              <a:rPr lang="en-AU" dirty="0">
                <a:sym typeface="Arial"/>
              </a:rPr>
              <a:t>Provides protection from a spouse, partner, </a:t>
            </a:r>
            <a:br>
              <a:rPr lang="en-AU" dirty="0">
                <a:sym typeface="Arial"/>
              </a:rPr>
            </a:br>
            <a:r>
              <a:rPr lang="en-AU" dirty="0">
                <a:sym typeface="Arial"/>
              </a:rPr>
              <a:t>ex-spouse or ex-partner.</a:t>
            </a:r>
            <a:endParaRPr lang="en-US" dirty="0"/>
          </a:p>
        </p:txBody>
      </p:sp>
      <p:sp>
        <p:nvSpPr>
          <p:cNvPr id="5" name="Content Placeholder 4"/>
          <p:cNvSpPr>
            <a:spLocks noGrp="1"/>
          </p:cNvSpPr>
          <p:nvPr>
            <p:ph sz="quarter" idx="14"/>
          </p:nvPr>
        </p:nvSpPr>
        <p:spPr>
          <a:xfrm>
            <a:off x="5955323" y="2198582"/>
            <a:ext cx="5546115" cy="2958633"/>
          </a:xfrm>
        </p:spPr>
        <p:txBody>
          <a:bodyPr>
            <a:noAutofit/>
          </a:bodyPr>
          <a:lstStyle/>
          <a:p>
            <a:pPr marL="0" lvl="0" indent="0">
              <a:lnSpc>
                <a:spcPct val="100000"/>
              </a:lnSpc>
              <a:spcBef>
                <a:spcPts val="1001"/>
              </a:spcBef>
              <a:buClr>
                <a:schemeClr val="dk1"/>
              </a:buClr>
              <a:buSzPts val="2800"/>
              <a:buNone/>
            </a:pPr>
            <a:r>
              <a:rPr lang="en-AU" dirty="0">
                <a:solidFill>
                  <a:schemeClr val="accent1"/>
                </a:solidFill>
                <a:sym typeface="Arial"/>
              </a:rPr>
              <a:t>Restraining Order: </a:t>
            </a:r>
            <a:r>
              <a:rPr lang="en-AU" dirty="0">
                <a:sym typeface="Arial"/>
              </a:rPr>
              <a:t>Provides protection from other family members, friends, colleagues or other persons, including carers.</a:t>
            </a:r>
            <a:br>
              <a:rPr lang="en-AU" dirty="0">
                <a:sym typeface="Arial"/>
              </a:rPr>
            </a:br>
            <a:r>
              <a:rPr lang="en-AU" dirty="0">
                <a:latin typeface="+mn-lt"/>
                <a:sym typeface="Arial"/>
              </a:rPr>
              <a:t>e.g. Violence perpetrated by a child against a parent is not considered family violence because the violence is not perpetrated by a spouse or partner. </a:t>
            </a:r>
            <a:endParaRPr lang="en-AU" dirty="0">
              <a:latin typeface="+mn-lt"/>
            </a:endParaRPr>
          </a:p>
          <a:p>
            <a:pPr marL="0" indent="0">
              <a:lnSpc>
                <a:spcPct val="100000"/>
              </a:lnSpc>
              <a:buNone/>
            </a:pPr>
            <a:endParaRPr lang="en-US" dirty="0"/>
          </a:p>
        </p:txBody>
      </p:sp>
    </p:spTree>
    <p:extLst>
      <p:ext uri="{BB962C8B-B14F-4D97-AF65-F5344CB8AC3E}">
        <p14:creationId xmlns:p14="http://schemas.microsoft.com/office/powerpoint/2010/main" val="4539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17</a:t>
            </a:fld>
            <a:endParaRPr lang="en-US" dirty="0">
              <a:solidFill>
                <a:schemeClr val="tx1"/>
              </a:solidFill>
            </a:endParaRPr>
          </a:p>
        </p:txBody>
      </p:sp>
      <p:sp>
        <p:nvSpPr>
          <p:cNvPr id="3" name="Title 2"/>
          <p:cNvSpPr>
            <a:spLocks noGrp="1"/>
          </p:cNvSpPr>
          <p:nvPr>
            <p:ph type="title"/>
          </p:nvPr>
        </p:nvSpPr>
        <p:spPr>
          <a:xfrm>
            <a:off x="844216" y="1087020"/>
            <a:ext cx="4473575" cy="1972063"/>
          </a:xfrm>
        </p:spPr>
        <p:txBody>
          <a:bodyPr>
            <a:noAutofit/>
          </a:bodyPr>
          <a:lstStyle/>
          <a:p>
            <a:pPr lvl="0">
              <a:lnSpc>
                <a:spcPct val="100000"/>
              </a:lnSpc>
            </a:pPr>
            <a:r>
              <a:rPr lang="en-AU" dirty="0">
                <a:sym typeface="Arial"/>
              </a:rPr>
              <a:t>BARRIERS FACED </a:t>
            </a:r>
            <a:br>
              <a:rPr lang="en-AU" dirty="0">
                <a:sym typeface="Arial"/>
              </a:rPr>
            </a:br>
            <a:r>
              <a:rPr lang="en-AU" dirty="0">
                <a:sym typeface="Arial"/>
              </a:rPr>
              <a:t>BY PEOPLE WITH DISABILITIES WHEN APPLYING FOR A FAMILY VIOLENCE ORDER</a:t>
            </a:r>
            <a:br>
              <a:rPr lang="en-AU" dirty="0"/>
            </a:br>
            <a:endParaRPr lang="en-US" dirty="0"/>
          </a:p>
        </p:txBody>
      </p:sp>
      <p:sp>
        <p:nvSpPr>
          <p:cNvPr id="4" name="Text Placeholder 3"/>
          <p:cNvSpPr>
            <a:spLocks noGrp="1"/>
          </p:cNvSpPr>
          <p:nvPr>
            <p:ph type="body" sz="quarter" idx="13"/>
          </p:nvPr>
        </p:nvSpPr>
        <p:spPr>
          <a:xfrm>
            <a:off x="6687552" y="933952"/>
            <a:ext cx="4473575" cy="3583333"/>
          </a:xfrm>
        </p:spPr>
        <p:txBody>
          <a:bodyPr>
            <a:noAutofit/>
          </a:bodyPr>
          <a:lstStyle/>
          <a:p>
            <a:pPr marL="228600" lvl="0" indent="-228600">
              <a:lnSpc>
                <a:spcPct val="100000"/>
              </a:lnSpc>
              <a:spcBef>
                <a:spcPts val="1601"/>
              </a:spcBef>
              <a:buClr>
                <a:schemeClr val="bg1"/>
              </a:buClr>
              <a:buSzPct val="100000"/>
              <a:buChar char="•"/>
            </a:pPr>
            <a:r>
              <a:rPr lang="en-AU" dirty="0">
                <a:solidFill>
                  <a:schemeClr val="bg1"/>
                </a:solidFill>
                <a:sym typeface="Arial"/>
              </a:rPr>
              <a:t>Initial contact with police:</a:t>
            </a:r>
          </a:p>
          <a:p>
            <a:pPr marL="228600">
              <a:lnSpc>
                <a:spcPct val="100000"/>
              </a:lnSpc>
              <a:spcBef>
                <a:spcPts val="1601"/>
              </a:spcBef>
              <a:buClr>
                <a:schemeClr val="bg1"/>
              </a:buClr>
              <a:buSzPct val="100000"/>
            </a:pPr>
            <a:r>
              <a:rPr lang="en-AU" dirty="0">
                <a:solidFill>
                  <a:schemeClr val="bg1"/>
                </a:solidFill>
                <a:sym typeface="Arial"/>
              </a:rPr>
              <a:t>*Communication barriers</a:t>
            </a:r>
          </a:p>
          <a:p>
            <a:pPr marL="228600">
              <a:lnSpc>
                <a:spcPct val="100000"/>
              </a:lnSpc>
              <a:spcBef>
                <a:spcPts val="1601"/>
              </a:spcBef>
              <a:buClr>
                <a:schemeClr val="bg1"/>
              </a:buClr>
              <a:buSzPct val="100000"/>
            </a:pPr>
            <a:r>
              <a:rPr lang="en-AU" dirty="0">
                <a:solidFill>
                  <a:schemeClr val="bg1"/>
                </a:solidFill>
                <a:sym typeface="Arial"/>
              </a:rPr>
              <a:t>*The police may not be aware of the disability or it’s not taken into consideration. </a:t>
            </a:r>
          </a:p>
          <a:p>
            <a:pPr marL="228600">
              <a:lnSpc>
                <a:spcPct val="100000"/>
              </a:lnSpc>
              <a:spcBef>
                <a:spcPts val="1601"/>
              </a:spcBef>
              <a:buClr>
                <a:schemeClr val="bg1"/>
              </a:buClr>
              <a:buSzPct val="100000"/>
            </a:pPr>
            <a:r>
              <a:rPr lang="en-AU" dirty="0">
                <a:solidFill>
                  <a:schemeClr val="bg1"/>
                </a:solidFill>
                <a:sym typeface="Arial"/>
              </a:rPr>
              <a:t>*The client is not given the relevant information around family violence e.g. FVO or RO  </a:t>
            </a:r>
            <a:endParaRPr lang="en-AU" dirty="0">
              <a:solidFill>
                <a:schemeClr val="bg1"/>
              </a:solidFill>
            </a:endParaRPr>
          </a:p>
          <a:p>
            <a:pPr>
              <a:lnSpc>
                <a:spcPct val="100000"/>
              </a:lnSpc>
            </a:pPr>
            <a:endParaRPr lang="en-US" dirty="0">
              <a:solidFill>
                <a:schemeClr val="bg1"/>
              </a:solidFill>
            </a:endParaRPr>
          </a:p>
        </p:txBody>
      </p:sp>
      <p:sp>
        <p:nvSpPr>
          <p:cNvPr id="5" name="Text Placeholder 4"/>
          <p:cNvSpPr>
            <a:spLocks noGrp="1"/>
          </p:cNvSpPr>
          <p:nvPr>
            <p:ph type="body" sz="quarter" idx="14"/>
          </p:nvPr>
        </p:nvSpPr>
        <p:spPr>
          <a:xfrm>
            <a:off x="6687553" y="4597080"/>
            <a:ext cx="4473575" cy="1997122"/>
          </a:xfrm>
        </p:spPr>
        <p:txBody>
          <a:bodyPr>
            <a:noAutofit/>
          </a:bodyPr>
          <a:lstStyle/>
          <a:p>
            <a:pPr marL="234950" lvl="0" indent="-234950">
              <a:lnSpc>
                <a:spcPct val="100000"/>
              </a:lnSpc>
            </a:pPr>
            <a:r>
              <a:rPr lang="en-AU" dirty="0">
                <a:sym typeface="Arial"/>
              </a:rPr>
              <a:t>Not having an advocate or specialist family violence service for support.</a:t>
            </a:r>
            <a:br>
              <a:rPr lang="en-AU" dirty="0">
                <a:sym typeface="Arial"/>
              </a:rPr>
            </a:br>
            <a:br>
              <a:rPr lang="en-AU" sz="1100" dirty="0">
                <a:sym typeface="Arial"/>
              </a:rPr>
            </a:br>
            <a:endParaRPr lang="en-US" dirty="0"/>
          </a:p>
        </p:txBody>
      </p:sp>
      <p:sp>
        <p:nvSpPr>
          <p:cNvPr id="7" name="TextBox 6">
            <a:extLst>
              <a:ext uri="{FF2B5EF4-FFF2-40B4-BE49-F238E27FC236}">
                <a16:creationId xmlns:a16="http://schemas.microsoft.com/office/drawing/2014/main" id="{8F9FAD84-E814-B5F0-B649-792C0CAB03AD}"/>
              </a:ext>
            </a:extLst>
          </p:cNvPr>
          <p:cNvSpPr txBox="1"/>
          <p:nvPr/>
        </p:nvSpPr>
        <p:spPr>
          <a:xfrm>
            <a:off x="844216" y="5975488"/>
            <a:ext cx="6104586" cy="276999"/>
          </a:xfrm>
          <a:prstGeom prst="rect">
            <a:avLst/>
          </a:prstGeom>
          <a:noFill/>
        </p:spPr>
        <p:txBody>
          <a:bodyPr wrap="square">
            <a:spAutoFit/>
          </a:bodyPr>
          <a:lstStyle/>
          <a:p>
            <a:pPr marL="234950" lvl="0" indent="-234950">
              <a:lnSpc>
                <a:spcPct val="100000"/>
              </a:lnSpc>
            </a:pPr>
            <a:r>
              <a:rPr lang="en-AU" sz="1200" dirty="0">
                <a:solidFill>
                  <a:schemeClr val="tx1">
                    <a:lumMod val="50000"/>
                    <a:lumOff val="50000"/>
                  </a:schemeClr>
                </a:solidFill>
                <a:sym typeface="Arial"/>
              </a:rPr>
              <a:t>Tasmanian Regional Round Table Discussion Data, 2019</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1541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0"/>
            <a:ext cx="5157573" cy="425895"/>
          </a:xfrm>
        </p:spPr>
        <p:txBody>
          <a:bodyPr>
            <a:noAutofit/>
          </a:bodyPr>
          <a:lstStyle/>
          <a:p>
            <a:r>
              <a:rPr lang="en-AU" dirty="0">
                <a:sym typeface="Arial"/>
              </a:rPr>
              <a:t>HOW TO APPLY FOR A FVO OR RO</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18</a:t>
            </a:fld>
            <a:endParaRPr lang="en-US" dirty="0">
              <a:solidFill>
                <a:schemeClr val="tx1"/>
              </a:solidFill>
            </a:endParaRPr>
          </a:p>
        </p:txBody>
      </p:sp>
      <p:sp>
        <p:nvSpPr>
          <p:cNvPr id="4" name="Text Placeholder 3"/>
          <p:cNvSpPr>
            <a:spLocks noGrp="1"/>
          </p:cNvSpPr>
          <p:nvPr>
            <p:ph type="body" sz="quarter" idx="13"/>
          </p:nvPr>
        </p:nvSpPr>
        <p:spPr>
          <a:xfrm>
            <a:off x="844216" y="1949198"/>
            <a:ext cx="4422727" cy="644371"/>
          </a:xfrm>
        </p:spPr>
        <p:txBody>
          <a:bodyPr>
            <a:noAutofit/>
          </a:bodyPr>
          <a:lstStyle/>
          <a:p>
            <a:pPr marL="342900" lvl="0" indent="-342900">
              <a:buFont typeface="Arial" charset="0"/>
              <a:buChar char="•"/>
            </a:pPr>
            <a:r>
              <a:rPr lang="en-AU" dirty="0">
                <a:ea typeface="Arial"/>
                <a:cs typeface="Arial"/>
                <a:sym typeface="Arial"/>
              </a:rPr>
              <a:t>Fill in an application form for </a:t>
            </a:r>
            <a:br>
              <a:rPr lang="en-AU" dirty="0">
                <a:ea typeface="Arial"/>
                <a:cs typeface="Arial"/>
                <a:sym typeface="Arial"/>
              </a:rPr>
            </a:br>
            <a:r>
              <a:rPr lang="en-AU" dirty="0">
                <a:ea typeface="Arial"/>
                <a:cs typeface="Arial"/>
                <a:sym typeface="Arial"/>
              </a:rPr>
              <a:t>a FVO or RO.</a:t>
            </a:r>
            <a:endParaRPr lang="en-US" dirty="0"/>
          </a:p>
        </p:txBody>
      </p:sp>
      <p:sp>
        <p:nvSpPr>
          <p:cNvPr id="5" name="Text Placeholder 3"/>
          <p:cNvSpPr txBox="1">
            <a:spLocks/>
          </p:cNvSpPr>
          <p:nvPr/>
        </p:nvSpPr>
        <p:spPr>
          <a:xfrm>
            <a:off x="844216" y="2968341"/>
            <a:ext cx="4593415" cy="1066656"/>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lnSpc>
                <a:spcPct val="100000"/>
              </a:lnSpc>
              <a:spcBef>
                <a:spcPts val="1001"/>
              </a:spcBef>
              <a:buClr>
                <a:schemeClr val="dk1"/>
              </a:buClr>
              <a:buSzPct val="100000"/>
              <a:buFont typeface="Arial" charset="0"/>
              <a:buChar char="•"/>
            </a:pPr>
            <a:r>
              <a:rPr lang="en-AU" sz="2400" dirty="0">
                <a:latin typeface="+mn-lt"/>
                <a:sym typeface="Arial"/>
              </a:rPr>
              <a:t>Take the form plus five copies and the filing fee to the nearest Magistrates Court .</a:t>
            </a:r>
            <a:endParaRPr lang="en-AU" sz="2400" dirty="0">
              <a:latin typeface="+mn-lt"/>
            </a:endParaRPr>
          </a:p>
        </p:txBody>
      </p:sp>
      <p:sp>
        <p:nvSpPr>
          <p:cNvPr id="6" name="Text Placeholder 3"/>
          <p:cNvSpPr txBox="1">
            <a:spLocks/>
          </p:cNvSpPr>
          <p:nvPr/>
        </p:nvSpPr>
        <p:spPr>
          <a:xfrm>
            <a:off x="844217" y="4409768"/>
            <a:ext cx="4276424" cy="1430199"/>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lnSpc>
                <a:spcPct val="100000"/>
              </a:lnSpc>
              <a:spcBef>
                <a:spcPts val="1001"/>
              </a:spcBef>
              <a:buClr>
                <a:schemeClr val="dk1"/>
              </a:buClr>
              <a:buSzPct val="100000"/>
              <a:buFont typeface="Arial" charset="0"/>
              <a:buChar char="•"/>
            </a:pPr>
            <a:r>
              <a:rPr lang="en-AU" sz="2400" dirty="0">
                <a:latin typeface="+mn-lt"/>
                <a:sym typeface="Arial"/>
              </a:rPr>
              <a:t>Each Tasmanian region has legal support options in place, including the support of a lawyer.</a:t>
            </a:r>
            <a:endParaRPr lang="en-AU" sz="2400" dirty="0">
              <a:latin typeface="+mn-lt"/>
            </a:endParaRPr>
          </a:p>
        </p:txBody>
      </p:sp>
      <p:sp>
        <p:nvSpPr>
          <p:cNvPr id="7" name="Text Placeholder 3"/>
          <p:cNvSpPr txBox="1">
            <a:spLocks/>
          </p:cNvSpPr>
          <p:nvPr/>
        </p:nvSpPr>
        <p:spPr>
          <a:xfrm>
            <a:off x="6301048" y="1949198"/>
            <a:ext cx="4939976" cy="413571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1001"/>
              </a:spcBef>
              <a:buClr>
                <a:schemeClr val="dk1"/>
              </a:buClr>
              <a:buSzPts val="2800"/>
            </a:pPr>
            <a:r>
              <a:rPr lang="en-AU" sz="2400" dirty="0">
                <a:latin typeface="+mn-lt"/>
                <a:sym typeface="Arial"/>
              </a:rPr>
              <a:t>The following organisations can help support you through this process:</a:t>
            </a:r>
          </a:p>
          <a:p>
            <a:pPr marL="234950" lvl="0" indent="-234950">
              <a:lnSpc>
                <a:spcPct val="100000"/>
              </a:lnSpc>
              <a:spcBef>
                <a:spcPts val="1001"/>
              </a:spcBef>
              <a:buClr>
                <a:schemeClr val="dk1"/>
              </a:buClr>
              <a:buSzPct val="100000"/>
              <a:buFont typeface="Arial" charset="0"/>
              <a:buChar char="•"/>
            </a:pPr>
            <a:r>
              <a:rPr lang="en-AU" sz="2400" dirty="0">
                <a:solidFill>
                  <a:schemeClr val="accent1"/>
                </a:solidFill>
                <a:latin typeface="+mn-lt"/>
                <a:sym typeface="Arial"/>
                <a:hlinkClick r:id="rId2"/>
              </a:rPr>
              <a:t>Legal Aid Commission of Tasmania</a:t>
            </a:r>
            <a:endParaRPr lang="en-AU" sz="2400" dirty="0">
              <a:solidFill>
                <a:schemeClr val="accent1"/>
              </a:solidFill>
              <a:latin typeface="+mn-lt"/>
              <a:sym typeface="Arial"/>
            </a:endParaRPr>
          </a:p>
          <a:p>
            <a:pPr marL="234950" lvl="0" indent="-234950">
              <a:lnSpc>
                <a:spcPct val="100000"/>
              </a:lnSpc>
              <a:spcBef>
                <a:spcPts val="1001"/>
              </a:spcBef>
              <a:buClr>
                <a:schemeClr val="dk1"/>
              </a:buClr>
              <a:buSzPct val="100000"/>
              <a:buFont typeface="Arial" charset="0"/>
              <a:buChar char="•"/>
            </a:pPr>
            <a:r>
              <a:rPr lang="en-AU" sz="2400" dirty="0">
                <a:latin typeface="+mn-lt"/>
                <a:sym typeface="Arial"/>
                <a:hlinkClick r:id="rId3"/>
              </a:rPr>
              <a:t>Tasmanian Refugee Legal Service</a:t>
            </a:r>
            <a:endParaRPr lang="en-AU" sz="2400" dirty="0">
              <a:latin typeface="+mn-lt"/>
              <a:sym typeface="Arial"/>
            </a:endParaRPr>
          </a:p>
          <a:p>
            <a:pPr marL="234950" lvl="0" indent="-234950">
              <a:lnSpc>
                <a:spcPct val="100000"/>
              </a:lnSpc>
              <a:spcBef>
                <a:spcPts val="1001"/>
              </a:spcBef>
              <a:buClr>
                <a:schemeClr val="dk1"/>
              </a:buClr>
              <a:buSzPct val="100000"/>
              <a:buFont typeface="Arial" charset="0"/>
              <a:buChar char="•"/>
            </a:pPr>
            <a:r>
              <a:rPr lang="en-AU" sz="2400" dirty="0">
                <a:latin typeface="+mn-lt"/>
                <a:sym typeface="Arial"/>
                <a:hlinkClick r:id="rId4"/>
              </a:rPr>
              <a:t>Family Violence Counselling and Support Service</a:t>
            </a:r>
            <a:endParaRPr lang="en-AU" sz="2400" dirty="0">
              <a:latin typeface="+mn-lt"/>
              <a:sym typeface="Arial"/>
            </a:endParaRPr>
          </a:p>
          <a:p>
            <a:pPr marL="234950" lvl="0" indent="-234950">
              <a:lnSpc>
                <a:spcPct val="100000"/>
              </a:lnSpc>
              <a:spcBef>
                <a:spcPts val="1001"/>
              </a:spcBef>
              <a:buClr>
                <a:schemeClr val="dk1"/>
              </a:buClr>
              <a:buSzPct val="100000"/>
              <a:buFont typeface="Arial" charset="0"/>
              <a:buChar char="•"/>
            </a:pPr>
            <a:r>
              <a:rPr lang="en-AU" sz="2400" dirty="0">
                <a:latin typeface="+mn-lt"/>
                <a:sym typeface="Arial"/>
                <a:hlinkClick r:id="rId5"/>
              </a:rPr>
              <a:t>Women’s Legal Service</a:t>
            </a:r>
            <a:endParaRPr lang="en-AU" sz="2400" dirty="0">
              <a:latin typeface="+mn-lt"/>
              <a:sym typeface="Arial"/>
            </a:endParaRPr>
          </a:p>
          <a:p>
            <a:pPr marL="234950" lvl="0" indent="-234950">
              <a:lnSpc>
                <a:spcPct val="100000"/>
              </a:lnSpc>
              <a:spcBef>
                <a:spcPts val="1001"/>
              </a:spcBef>
              <a:buClr>
                <a:schemeClr val="dk1"/>
              </a:buClr>
              <a:buSzPct val="100000"/>
              <a:buFont typeface="Arial" charset="0"/>
              <a:buChar char="•"/>
            </a:pPr>
            <a:r>
              <a:rPr lang="en-AU" sz="2400" dirty="0">
                <a:latin typeface="+mn-lt"/>
                <a:sym typeface="Arial"/>
                <a:hlinkClick r:id="rId6"/>
              </a:rPr>
              <a:t>Court Support and Liaison Service</a:t>
            </a:r>
            <a:endParaRPr lang="en-AU" sz="2400" dirty="0">
              <a:latin typeface="+mn-lt"/>
              <a:sym typeface="Arial"/>
            </a:endParaRPr>
          </a:p>
          <a:p>
            <a:pPr marL="234950" lvl="0" indent="-234950">
              <a:lnSpc>
                <a:spcPct val="100000"/>
              </a:lnSpc>
              <a:spcBef>
                <a:spcPts val="1001"/>
              </a:spcBef>
              <a:buClr>
                <a:schemeClr val="dk1"/>
              </a:buClr>
              <a:buSzPct val="100000"/>
              <a:buFont typeface="Arial" charset="0"/>
              <a:buChar char="•"/>
            </a:pPr>
            <a:r>
              <a:rPr lang="en-AU" sz="2400" dirty="0">
                <a:latin typeface="+mn-lt"/>
                <a:sym typeface="Arial"/>
                <a:hlinkClick r:id="rId7"/>
              </a:rPr>
              <a:t>Safe Choices</a:t>
            </a:r>
            <a:endParaRPr lang="en-AU" sz="2400" dirty="0">
              <a:latin typeface="+mn-lt"/>
            </a:endParaRPr>
          </a:p>
        </p:txBody>
      </p:sp>
    </p:spTree>
    <p:extLst>
      <p:ext uri="{BB962C8B-B14F-4D97-AF65-F5344CB8AC3E}">
        <p14:creationId xmlns:p14="http://schemas.microsoft.com/office/powerpoint/2010/main" val="86352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993226" y="2017952"/>
            <a:ext cx="3995462" cy="9531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r>
              <a:rPr lang="en-AU" sz="2800" dirty="0">
                <a:solidFill>
                  <a:schemeClr val="bg1"/>
                </a:solidFill>
                <a:latin typeface="+mn-lt"/>
                <a:sym typeface="Arial"/>
              </a:rPr>
              <a:t>BACKGROUND </a:t>
            </a:r>
            <a:br>
              <a:rPr lang="en-AU" sz="2800" dirty="0">
                <a:solidFill>
                  <a:schemeClr val="bg1"/>
                </a:solidFill>
                <a:latin typeface="+mn-lt"/>
                <a:sym typeface="Arial"/>
              </a:rPr>
            </a:br>
            <a:r>
              <a:rPr lang="en-AU" sz="2800" dirty="0">
                <a:solidFill>
                  <a:schemeClr val="bg1"/>
                </a:solidFill>
                <a:latin typeface="+mn-lt"/>
                <a:sym typeface="Arial"/>
              </a:rPr>
              <a:t>AND CONTEXT</a:t>
            </a:r>
            <a:endParaRPr lang="en-US" sz="2800" dirty="0">
              <a:solidFill>
                <a:schemeClr val="bg1"/>
              </a:solidFill>
              <a:latin typeface="+mn-lt"/>
            </a:endParaRPr>
          </a:p>
        </p:txBody>
      </p:sp>
      <p:sp>
        <p:nvSpPr>
          <p:cNvPr id="5" name="TextBox 4"/>
          <p:cNvSpPr txBox="1"/>
          <p:nvPr/>
        </p:nvSpPr>
        <p:spPr>
          <a:xfrm>
            <a:off x="993225" y="3125948"/>
            <a:ext cx="4701517" cy="1569660"/>
          </a:xfrm>
          <a:prstGeom prst="rect">
            <a:avLst/>
          </a:prstGeom>
          <a:noFill/>
        </p:spPr>
        <p:txBody>
          <a:bodyPr wrap="square" rtlCol="0">
            <a:spAutoFit/>
          </a:bodyPr>
          <a:lstStyle/>
          <a:p>
            <a:r>
              <a:rPr lang="en-US" sz="2400" dirty="0">
                <a:solidFill>
                  <a:schemeClr val="bg1"/>
                </a:solidFill>
              </a:rPr>
              <a:t>Please complete </a:t>
            </a:r>
            <a:r>
              <a:rPr lang="en-US" sz="2400" b="1" dirty="0">
                <a:solidFill>
                  <a:schemeClr val="bg1"/>
                </a:solidFill>
              </a:rPr>
              <a:t>Section One (questions 1 - 5)</a:t>
            </a:r>
            <a:r>
              <a:rPr lang="en-US" sz="2400" dirty="0">
                <a:solidFill>
                  <a:schemeClr val="bg1"/>
                </a:solidFill>
              </a:rPr>
              <a:t> of the Quiz </a:t>
            </a:r>
            <a:br>
              <a:rPr lang="en-US" sz="2400" dirty="0">
                <a:solidFill>
                  <a:schemeClr val="bg1"/>
                </a:solidFill>
              </a:rPr>
            </a:br>
            <a:r>
              <a:rPr lang="en-US" sz="2400" dirty="0">
                <a:solidFill>
                  <a:schemeClr val="bg1"/>
                </a:solidFill>
              </a:rPr>
              <a:t>and then return to the </a:t>
            </a:r>
            <a:br>
              <a:rPr lang="en-US" sz="2400" dirty="0">
                <a:solidFill>
                  <a:schemeClr val="bg1"/>
                </a:solidFill>
              </a:rPr>
            </a:br>
            <a:r>
              <a:rPr lang="en-US" sz="2400" dirty="0">
                <a:solidFill>
                  <a:schemeClr val="bg1"/>
                </a:solidFill>
              </a:rPr>
              <a:t>Training Toolkit to read </a:t>
            </a:r>
            <a:r>
              <a:rPr lang="en-US" sz="2400" b="1" dirty="0">
                <a:solidFill>
                  <a:schemeClr val="bg1"/>
                </a:solidFill>
              </a:rPr>
              <a:t>Section Two</a:t>
            </a:r>
            <a:r>
              <a:rPr lang="en-US" sz="2400" dirty="0">
                <a:solidFill>
                  <a:schemeClr val="bg1"/>
                </a:solidFill>
              </a:rPr>
              <a:t>.</a:t>
            </a:r>
          </a:p>
        </p:txBody>
      </p:sp>
      <p:sp>
        <p:nvSpPr>
          <p:cNvPr id="4" name="TextBox 3"/>
          <p:cNvSpPr txBox="1"/>
          <p:nvPr/>
        </p:nvSpPr>
        <p:spPr>
          <a:xfrm>
            <a:off x="6314685" y="2017952"/>
            <a:ext cx="4785435" cy="2677656"/>
          </a:xfrm>
          <a:prstGeom prst="rect">
            <a:avLst/>
          </a:prstGeom>
          <a:noFill/>
        </p:spPr>
        <p:txBody>
          <a:bodyPr wrap="square" rtlCol="0">
            <a:spAutoFit/>
          </a:bodyPr>
          <a:lstStyle/>
          <a:p>
            <a:r>
              <a:rPr lang="en-US" sz="2400" dirty="0">
                <a:solidFill>
                  <a:schemeClr val="bg1"/>
                </a:solidFill>
              </a:rPr>
              <a:t>The Quiz will open in a new browser. Keep the Quiz browser open while you complete the Training Toolkit as you will return to the quiz at the end of each section.</a:t>
            </a:r>
          </a:p>
          <a:p>
            <a:endParaRPr lang="en-US" sz="2400" dirty="0">
              <a:solidFill>
                <a:schemeClr val="bg1"/>
              </a:solidFill>
            </a:endParaRPr>
          </a:p>
          <a:p>
            <a:r>
              <a:rPr lang="en-US" sz="2400" dirty="0">
                <a:solidFill>
                  <a:schemeClr val="bg1"/>
                </a:solidFill>
              </a:rPr>
              <a:t>Good luck! </a:t>
            </a:r>
          </a:p>
        </p:txBody>
      </p:sp>
      <p:grpSp>
        <p:nvGrpSpPr>
          <p:cNvPr id="10" name="Group 9"/>
          <p:cNvGrpSpPr/>
          <p:nvPr/>
        </p:nvGrpSpPr>
        <p:grpSpPr>
          <a:xfrm>
            <a:off x="9525966" y="4311982"/>
            <a:ext cx="1992508" cy="1992508"/>
            <a:chOff x="9525966" y="4311982"/>
            <a:chExt cx="1992508" cy="1992508"/>
          </a:xfrm>
        </p:grpSpPr>
        <p:sp>
          <p:nvSpPr>
            <p:cNvPr id="8" name="Teardrop 7"/>
            <p:cNvSpPr/>
            <p:nvPr/>
          </p:nvSpPr>
          <p:spPr>
            <a:xfrm>
              <a:off x="9525966" y="4311982"/>
              <a:ext cx="1992508" cy="1992508"/>
            </a:xfrm>
            <a:prstGeom prst="teardrop">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11992" y="4800404"/>
              <a:ext cx="1620455" cy="1015663"/>
            </a:xfrm>
            <a:prstGeom prst="rect">
              <a:avLst/>
            </a:prstGeom>
            <a:noFill/>
          </p:spPr>
          <p:txBody>
            <a:bodyPr wrap="square" rtlCol="0">
              <a:spAutoFit/>
            </a:bodyPr>
            <a:lstStyle/>
            <a:p>
              <a:pPr algn="ctr"/>
              <a:r>
                <a:rPr lang="en-US" sz="2000" dirty="0">
                  <a:solidFill>
                    <a:srgbClr val="00B087"/>
                  </a:solidFill>
                </a:rPr>
                <a:t>Click </a:t>
              </a:r>
              <a:r>
                <a:rPr lang="en-US" sz="2000" b="1" dirty="0">
                  <a:solidFill>
                    <a:srgbClr val="00B087"/>
                  </a:solidFill>
                  <a:hlinkClick r:id="rId2"/>
                </a:rPr>
                <a:t>HERE</a:t>
              </a:r>
              <a:r>
                <a:rPr lang="en-US" sz="2000" dirty="0">
                  <a:solidFill>
                    <a:srgbClr val="00B087"/>
                  </a:solidFill>
                </a:rPr>
                <a:t> </a:t>
              </a:r>
              <a:br>
                <a:rPr lang="en-US" sz="2000" dirty="0">
                  <a:solidFill>
                    <a:srgbClr val="00B087"/>
                  </a:solidFill>
                </a:rPr>
              </a:br>
              <a:r>
                <a:rPr lang="en-US" sz="2000" dirty="0">
                  <a:solidFill>
                    <a:srgbClr val="00B087"/>
                  </a:solidFill>
                </a:rPr>
                <a:t>to start </a:t>
              </a:r>
              <a:br>
                <a:rPr lang="en-US" sz="2000" dirty="0">
                  <a:solidFill>
                    <a:srgbClr val="00B087"/>
                  </a:solidFill>
                </a:rPr>
              </a:br>
              <a:r>
                <a:rPr lang="en-US" sz="2000" dirty="0">
                  <a:solidFill>
                    <a:srgbClr val="00B087"/>
                  </a:solidFill>
                </a:rPr>
                <a:t>the quiz</a:t>
              </a:r>
            </a:p>
          </p:txBody>
        </p:sp>
      </p:grpSp>
      <p:sp>
        <p:nvSpPr>
          <p:cNvPr id="11" name="Title 1"/>
          <p:cNvSpPr txBox="1">
            <a:spLocks/>
          </p:cNvSpPr>
          <p:nvPr/>
        </p:nvSpPr>
        <p:spPr>
          <a:xfrm>
            <a:off x="0" y="686313"/>
            <a:ext cx="12192000" cy="5544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algn="ctr"/>
            <a:r>
              <a:rPr lang="en-AU" sz="3600" dirty="0">
                <a:solidFill>
                  <a:schemeClr val="bg1"/>
                </a:solidFill>
                <a:latin typeface="+mn-lt"/>
                <a:sym typeface="Arial"/>
              </a:rPr>
              <a:t>QUIZ: SECTION ONE</a:t>
            </a:r>
            <a:endParaRPr lang="en-US" sz="3600" dirty="0">
              <a:solidFill>
                <a:schemeClr val="bg1"/>
              </a:solidFill>
              <a:latin typeface="+mn-lt"/>
            </a:endParaRPr>
          </a:p>
        </p:txBody>
      </p:sp>
    </p:spTree>
    <p:extLst>
      <p:ext uri="{BB962C8B-B14F-4D97-AF65-F5344CB8AC3E}">
        <p14:creationId xmlns:p14="http://schemas.microsoft.com/office/powerpoint/2010/main" val="19870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612457"/>
            <a:ext cx="6644405" cy="392864"/>
          </a:xfrm>
        </p:spPr>
        <p:txBody>
          <a:bodyPr>
            <a:noAutofit/>
          </a:bodyPr>
          <a:lstStyle/>
          <a:p>
            <a:r>
              <a:rPr lang="en-AU" dirty="0">
                <a:ea typeface="Calibri"/>
                <a:cs typeface="Calibri"/>
                <a:sym typeface="Calibri"/>
              </a:rPr>
              <a:t>TRAINING PACKAGE OVERVIEW</a:t>
            </a:r>
            <a:endParaRPr lang="en-US" dirty="0"/>
          </a:p>
        </p:txBody>
      </p:sp>
      <p:sp>
        <p:nvSpPr>
          <p:cNvPr id="3" name="Text Placeholder 2"/>
          <p:cNvSpPr>
            <a:spLocks noGrp="1"/>
          </p:cNvSpPr>
          <p:nvPr>
            <p:ph type="body" sz="quarter" idx="13"/>
          </p:nvPr>
        </p:nvSpPr>
        <p:spPr>
          <a:xfrm>
            <a:off x="844216" y="1335489"/>
            <a:ext cx="5414694" cy="2906579"/>
          </a:xfrm>
        </p:spPr>
        <p:txBody>
          <a:bodyPr>
            <a:noAutofit/>
          </a:bodyPr>
          <a:lstStyle/>
          <a:p>
            <a:pPr lvl="0">
              <a:lnSpc>
                <a:spcPct val="100000"/>
              </a:lnSpc>
              <a:spcBef>
                <a:spcPts val="0"/>
              </a:spcBef>
              <a:buClr>
                <a:schemeClr val="dk1"/>
              </a:buClr>
              <a:buSzPts val="2800"/>
            </a:pPr>
            <a:r>
              <a:rPr lang="en-AU" dirty="0">
                <a:ea typeface="Arial"/>
                <a:cs typeface="Arial"/>
                <a:sym typeface="Arial"/>
              </a:rPr>
              <a:t>The purpose of this online training is for frontline workers to gain knowledge and practical guidance around domestic and family violence within a disability perspective. This training focuses predominantly on women who have experienced domestic and family violence.</a:t>
            </a:r>
            <a:endParaRPr lang="en-US" dirty="0"/>
          </a:p>
        </p:txBody>
      </p:sp>
      <p:sp>
        <p:nvSpPr>
          <p:cNvPr id="4" name="Content Placeholder 3"/>
          <p:cNvSpPr>
            <a:spLocks noGrp="1"/>
          </p:cNvSpPr>
          <p:nvPr>
            <p:ph sz="quarter" idx="14"/>
          </p:nvPr>
        </p:nvSpPr>
        <p:spPr>
          <a:xfrm>
            <a:off x="6737350" y="1335491"/>
            <a:ext cx="4764088" cy="2514600"/>
          </a:xfrm>
        </p:spPr>
        <p:txBody>
          <a:bodyPr lIns="0"/>
          <a:lstStyle/>
          <a:p>
            <a:pPr marL="0" lvl="0" indent="0">
              <a:lnSpc>
                <a:spcPct val="100000"/>
              </a:lnSpc>
              <a:spcBef>
                <a:spcPts val="1001"/>
              </a:spcBef>
              <a:buClr>
                <a:schemeClr val="dk1"/>
              </a:buClr>
              <a:buSzPts val="2800"/>
              <a:buNone/>
            </a:pPr>
            <a:r>
              <a:rPr lang="en-AU" dirty="0">
                <a:ea typeface="Arial"/>
                <a:cs typeface="Arial"/>
                <a:sym typeface="Arial"/>
              </a:rPr>
              <a:t>The training is in four sections: </a:t>
            </a:r>
            <a:endParaRPr lang="en-AU" dirty="0"/>
          </a:p>
          <a:p>
            <a:pPr marL="406400" lvl="1" indent="-392113">
              <a:lnSpc>
                <a:spcPct val="100000"/>
              </a:lnSpc>
              <a:buClr>
                <a:schemeClr val="dk1"/>
              </a:buClr>
              <a:buSzPct val="100000"/>
              <a:buFont typeface="+mj-lt"/>
              <a:buAutoNum type="arabicPeriod"/>
            </a:pPr>
            <a:r>
              <a:rPr lang="en-AU" dirty="0">
                <a:latin typeface="+mn-lt"/>
                <a:ea typeface="Arial"/>
                <a:cs typeface="Arial"/>
                <a:sym typeface="Arial"/>
              </a:rPr>
              <a:t>Background and Context </a:t>
            </a:r>
            <a:endParaRPr lang="en-AU" dirty="0">
              <a:latin typeface="+mn-lt"/>
            </a:endParaRPr>
          </a:p>
          <a:p>
            <a:pPr marL="406400" lvl="1" indent="-392113">
              <a:lnSpc>
                <a:spcPct val="100000"/>
              </a:lnSpc>
              <a:buClr>
                <a:schemeClr val="dk1"/>
              </a:buClr>
              <a:buSzPct val="100000"/>
              <a:buFont typeface="+mj-lt"/>
              <a:buAutoNum type="arabicPeriod"/>
            </a:pPr>
            <a:r>
              <a:rPr lang="en-AU" dirty="0">
                <a:latin typeface="+mn-lt"/>
                <a:ea typeface="Arial"/>
                <a:cs typeface="Arial"/>
                <a:sym typeface="Arial"/>
              </a:rPr>
              <a:t>Recognising Family Violence</a:t>
            </a:r>
          </a:p>
          <a:p>
            <a:pPr marL="406400" lvl="1" indent="-392113">
              <a:lnSpc>
                <a:spcPct val="100000"/>
              </a:lnSpc>
              <a:buClr>
                <a:schemeClr val="dk1"/>
              </a:buClr>
              <a:buSzPct val="100000"/>
              <a:buFont typeface="+mj-lt"/>
              <a:buAutoNum type="arabicPeriod"/>
            </a:pPr>
            <a:r>
              <a:rPr lang="en-AU" dirty="0">
                <a:latin typeface="+mn-lt"/>
                <a:ea typeface="Arial"/>
                <a:cs typeface="Arial"/>
                <a:sym typeface="Arial"/>
              </a:rPr>
              <a:t>Responding to Abuse</a:t>
            </a:r>
          </a:p>
          <a:p>
            <a:pPr marL="406400" lvl="1" indent="-392113">
              <a:lnSpc>
                <a:spcPct val="100000"/>
              </a:lnSpc>
              <a:buClr>
                <a:schemeClr val="dk1"/>
              </a:buClr>
              <a:buSzPct val="100000"/>
              <a:buFont typeface="+mj-lt"/>
              <a:buAutoNum type="arabicPeriod"/>
            </a:pPr>
            <a:r>
              <a:rPr lang="en-AU" dirty="0">
                <a:latin typeface="+mn-lt"/>
                <a:ea typeface="Arial"/>
                <a:cs typeface="Arial"/>
                <a:sym typeface="Arial"/>
              </a:rPr>
              <a:t>Referral Process</a:t>
            </a:r>
            <a:endParaRPr lang="en-AU" dirty="0">
              <a:latin typeface="+mn-lt"/>
            </a:endParaRPr>
          </a:p>
          <a:p>
            <a:pPr marL="0" lvl="0" indent="0">
              <a:lnSpc>
                <a:spcPct val="100000"/>
              </a:lnSpc>
              <a:spcBef>
                <a:spcPts val="1001"/>
              </a:spcBef>
              <a:buClr>
                <a:schemeClr val="dk1"/>
              </a:buClr>
              <a:buSzPts val="3300"/>
              <a:buNone/>
            </a:pPr>
            <a:endParaRPr lang="en-AU" dirty="0">
              <a:ea typeface="Calibri"/>
              <a:cs typeface="Calibri"/>
              <a:sym typeface="Calibri"/>
            </a:endParaRPr>
          </a:p>
          <a:p>
            <a:pPr marL="0" lvl="0" indent="0">
              <a:lnSpc>
                <a:spcPct val="100000"/>
              </a:lnSpc>
              <a:spcBef>
                <a:spcPts val="1001"/>
              </a:spcBef>
              <a:buClr>
                <a:schemeClr val="dk1"/>
              </a:buClr>
              <a:buSzPts val="2800"/>
              <a:buNone/>
            </a:pPr>
            <a:endParaRPr lang="en-AU" dirty="0"/>
          </a:p>
          <a:p>
            <a:pPr marL="0" indent="0">
              <a:buNone/>
            </a:pPr>
            <a:endParaRPr lang="en-US" dirty="0"/>
          </a:p>
        </p:txBody>
      </p:sp>
      <p:sp>
        <p:nvSpPr>
          <p:cNvPr id="5" name="TextBox 4">
            <a:extLst>
              <a:ext uri="{FF2B5EF4-FFF2-40B4-BE49-F238E27FC236}">
                <a16:creationId xmlns:a16="http://schemas.microsoft.com/office/drawing/2014/main" id="{064022B7-E924-DC50-BA34-C1152982DD57}"/>
              </a:ext>
            </a:extLst>
          </p:cNvPr>
          <p:cNvSpPr txBox="1"/>
          <p:nvPr/>
        </p:nvSpPr>
        <p:spPr>
          <a:xfrm>
            <a:off x="844215" y="4639801"/>
            <a:ext cx="10098767" cy="584775"/>
          </a:xfrm>
          <a:prstGeom prst="rect">
            <a:avLst/>
          </a:prstGeom>
          <a:noFill/>
        </p:spPr>
        <p:txBody>
          <a:bodyPr wrap="square" rtlCol="0">
            <a:spAutoFit/>
          </a:bodyPr>
          <a:lstStyle/>
          <a:p>
            <a:r>
              <a:rPr lang="en-AU" sz="1600" dirty="0"/>
              <a:t>Training package development supported by funding from the Australian Government Department of Social Services.  </a:t>
            </a:r>
          </a:p>
          <a:p>
            <a:r>
              <a:rPr lang="en-AU" sz="1600" dirty="0"/>
              <a:t>Go to</a:t>
            </a:r>
            <a:r>
              <a:rPr lang="en-AU" sz="1600" dirty="0">
                <a:solidFill>
                  <a:srgbClr val="92D050"/>
                </a:solidFill>
              </a:rPr>
              <a:t> </a:t>
            </a:r>
            <a:r>
              <a:rPr lang="en-AU" sz="1600" dirty="0">
                <a:solidFill>
                  <a:srgbClr val="92D050"/>
                </a:solidFill>
                <a:hlinkClick r:id="rId2">
                  <a:extLst>
                    <a:ext uri="{A12FA001-AC4F-418D-AE19-62706E023703}">
                      <ahyp:hlinkClr xmlns:ahyp="http://schemas.microsoft.com/office/drawing/2018/hyperlinkcolor" val="tx"/>
                    </a:ext>
                  </a:extLst>
                </a:hlinkClick>
              </a:rPr>
              <a:t>www.dss.gov.au</a:t>
            </a:r>
            <a:r>
              <a:rPr lang="en-AU" sz="1600" dirty="0">
                <a:solidFill>
                  <a:srgbClr val="92D050"/>
                </a:solidFill>
              </a:rPr>
              <a:t> </a:t>
            </a:r>
            <a:r>
              <a:rPr lang="en-AU" sz="1600" dirty="0"/>
              <a:t>for more information.</a:t>
            </a:r>
          </a:p>
        </p:txBody>
      </p:sp>
      <p:sp>
        <p:nvSpPr>
          <p:cNvPr id="8" name="TextBox 7">
            <a:extLst>
              <a:ext uri="{FF2B5EF4-FFF2-40B4-BE49-F238E27FC236}">
                <a16:creationId xmlns:a16="http://schemas.microsoft.com/office/drawing/2014/main" id="{01300483-5B8D-C034-F787-DCD9CA159F23}"/>
              </a:ext>
            </a:extLst>
          </p:cNvPr>
          <p:cNvSpPr txBox="1"/>
          <p:nvPr/>
        </p:nvSpPr>
        <p:spPr>
          <a:xfrm>
            <a:off x="11752118" y="290945"/>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5732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a:t>Section Two</a:t>
            </a:r>
          </a:p>
        </p:txBody>
      </p:sp>
      <p:sp>
        <p:nvSpPr>
          <p:cNvPr id="3" name="Text Placeholder 2"/>
          <p:cNvSpPr>
            <a:spLocks noGrp="1"/>
          </p:cNvSpPr>
          <p:nvPr>
            <p:ph type="body" sz="quarter" idx="10"/>
          </p:nvPr>
        </p:nvSpPr>
        <p:spPr/>
        <p:txBody>
          <a:bodyPr/>
          <a:lstStyle/>
          <a:p>
            <a:r>
              <a:rPr lang="en-US" dirty="0"/>
              <a:t>RECOGNISING FAMILY VIOLENCE</a:t>
            </a:r>
          </a:p>
        </p:txBody>
      </p:sp>
    </p:spTree>
    <p:extLst>
      <p:ext uri="{BB962C8B-B14F-4D97-AF65-F5344CB8AC3E}">
        <p14:creationId xmlns:p14="http://schemas.microsoft.com/office/powerpoint/2010/main" val="135022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836"/>
            <a:ext cx="12192000" cy="428869"/>
          </a:xfrm>
        </p:spPr>
        <p:txBody>
          <a:bodyPr>
            <a:noAutofit/>
          </a:bodyPr>
          <a:lstStyle/>
          <a:p>
            <a:pPr algn="ctr"/>
            <a:r>
              <a:rPr lang="en-AU" dirty="0">
                <a:sym typeface="Arial"/>
              </a:rPr>
              <a:t>HOW TO RECOGNISE AND IDENTIFY FAMILY VIOLENCE</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21</a:t>
            </a:fld>
            <a:endParaRPr lang="en-US"/>
          </a:p>
        </p:txBody>
      </p:sp>
      <p:sp>
        <p:nvSpPr>
          <p:cNvPr id="4" name="Text Placeholder 3"/>
          <p:cNvSpPr>
            <a:spLocks noGrp="1"/>
          </p:cNvSpPr>
          <p:nvPr>
            <p:ph type="body" sz="quarter" idx="13"/>
          </p:nvPr>
        </p:nvSpPr>
        <p:spPr>
          <a:xfrm>
            <a:off x="0" y="926594"/>
            <a:ext cx="12192000" cy="295236"/>
          </a:xfrm>
        </p:spPr>
        <p:txBody>
          <a:bodyPr>
            <a:noAutofit/>
          </a:bodyPr>
          <a:lstStyle/>
          <a:p>
            <a:pPr lvl="0" algn="ctr"/>
            <a:r>
              <a:rPr lang="en-AU" dirty="0">
                <a:solidFill>
                  <a:schemeClr val="accent1"/>
                </a:solidFill>
                <a:sym typeface="Arial"/>
              </a:rPr>
              <a:t>Nine types of abuse in detail</a:t>
            </a:r>
            <a:endParaRPr lang="en-US" dirty="0">
              <a:solidFill>
                <a:schemeClr val="accent1"/>
              </a:solidFill>
            </a:endParaRPr>
          </a:p>
        </p:txBody>
      </p:sp>
      <p:sp>
        <p:nvSpPr>
          <p:cNvPr id="5" name="Content Placeholder 4"/>
          <p:cNvSpPr>
            <a:spLocks noGrp="1"/>
          </p:cNvSpPr>
          <p:nvPr>
            <p:ph sz="quarter" idx="14"/>
          </p:nvPr>
        </p:nvSpPr>
        <p:spPr>
          <a:xfrm>
            <a:off x="767389" y="1557949"/>
            <a:ext cx="10657222" cy="3977219"/>
          </a:xfrm>
        </p:spPr>
        <p:txBody>
          <a:bodyPr numCol="2" spcCol="360000">
            <a:noAutofit/>
          </a:bodyPr>
          <a:lstStyle/>
          <a:p>
            <a:pPr marL="457200" lvl="0" indent="-457200">
              <a:lnSpc>
                <a:spcPct val="100000"/>
              </a:lnSpc>
              <a:spcBef>
                <a:spcPts val="1001"/>
              </a:spcBef>
              <a:buClr>
                <a:schemeClr val="dk1"/>
              </a:buClr>
              <a:buSzPct val="99970"/>
              <a:buFont typeface="+mj-lt"/>
              <a:buAutoNum type="arabicPeriod"/>
            </a:pPr>
            <a:r>
              <a:rPr lang="en-AU" sz="2000" dirty="0">
                <a:solidFill>
                  <a:schemeClr val="accent1"/>
                </a:solidFill>
                <a:sym typeface="Arial"/>
              </a:rPr>
              <a:t>Physical: </a:t>
            </a:r>
            <a:r>
              <a:rPr lang="en-AU" sz="2000" dirty="0">
                <a:sym typeface="Arial"/>
              </a:rPr>
              <a:t>Causing pain, injury or fear</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2"/>
                </a:solidFill>
                <a:sym typeface="Arial"/>
              </a:rPr>
              <a:t>Sexual: </a:t>
            </a:r>
            <a:r>
              <a:rPr lang="en-AU" sz="2000" dirty="0">
                <a:sym typeface="Arial"/>
              </a:rPr>
              <a:t>Sexual harassment, assault and/or rape</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2">
                    <a:lumMod val="75000"/>
                  </a:schemeClr>
                </a:solidFill>
                <a:sym typeface="Arial"/>
              </a:rPr>
              <a:t>Emotional/Psychological: </a:t>
            </a:r>
            <a:r>
              <a:rPr lang="en-AU" sz="2000" dirty="0">
                <a:sym typeface="Arial"/>
              </a:rPr>
              <a:t>Manipulation, coercive control or harm (verbal or nonverbal)</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3">
                    <a:lumMod val="75000"/>
                  </a:schemeClr>
                </a:solidFill>
                <a:sym typeface="Arial"/>
              </a:rPr>
              <a:t>Financial/Economical: </a:t>
            </a:r>
            <a:r>
              <a:rPr lang="en-AU" sz="2000" dirty="0">
                <a:sym typeface="Arial"/>
              </a:rPr>
              <a:t>Control, theft or misuse of money                                                       </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4">
                    <a:lumMod val="50000"/>
                  </a:schemeClr>
                </a:solidFill>
                <a:sym typeface="Arial"/>
              </a:rPr>
              <a:t>Cultural/Spiritual: </a:t>
            </a:r>
            <a:r>
              <a:rPr lang="en-AU" sz="2000" dirty="0">
                <a:sym typeface="Arial"/>
              </a:rPr>
              <a:t>Stopping or turning the individual’s cultural, religion or tradition against them</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1"/>
                </a:solidFill>
                <a:sym typeface="Arial"/>
              </a:rPr>
              <a:t>Social Isolation: </a:t>
            </a:r>
            <a:r>
              <a:rPr lang="en-AU" sz="2000" dirty="0">
                <a:sym typeface="Arial"/>
              </a:rPr>
              <a:t>Forced isolation from family, friends or workmates</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2"/>
                </a:solidFill>
                <a:sym typeface="Arial"/>
              </a:rPr>
              <a:t>Verbal: </a:t>
            </a:r>
            <a:r>
              <a:rPr lang="en-AU" sz="2000" dirty="0">
                <a:sym typeface="Arial"/>
              </a:rPr>
              <a:t>Shouting or intimidation in person or via text/email</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2">
                    <a:lumMod val="75000"/>
                  </a:schemeClr>
                </a:solidFill>
                <a:sym typeface="Arial"/>
              </a:rPr>
              <a:t>Stalking: </a:t>
            </a:r>
            <a:r>
              <a:rPr lang="en-AU" sz="2000" dirty="0">
                <a:sym typeface="Arial"/>
              </a:rPr>
              <a:t>Harassment by following in person or using a tracking device</a:t>
            </a:r>
            <a:endParaRPr lang="en-AU" sz="2000" dirty="0"/>
          </a:p>
          <a:p>
            <a:pPr marL="457200" lvl="0" indent="-457200">
              <a:lnSpc>
                <a:spcPct val="100000"/>
              </a:lnSpc>
              <a:spcBef>
                <a:spcPts val="1001"/>
              </a:spcBef>
              <a:buClr>
                <a:schemeClr val="dk1"/>
              </a:buClr>
              <a:buSzPct val="99970"/>
              <a:buFont typeface="+mj-lt"/>
              <a:buAutoNum type="arabicPeriod"/>
            </a:pPr>
            <a:r>
              <a:rPr lang="en-AU" sz="2000" dirty="0">
                <a:solidFill>
                  <a:schemeClr val="accent3">
                    <a:lumMod val="75000"/>
                  </a:schemeClr>
                </a:solidFill>
                <a:sym typeface="Arial"/>
              </a:rPr>
              <a:t>Technological: </a:t>
            </a:r>
            <a:r>
              <a:rPr lang="en-AU" sz="2000" dirty="0">
                <a:sym typeface="Arial"/>
              </a:rPr>
              <a:t>Image based abuse – using images without permission</a:t>
            </a:r>
            <a:endParaRPr lang="en-AU" sz="2000" dirty="0"/>
          </a:p>
          <a:p>
            <a:pPr marL="457200" indent="-457200">
              <a:lnSpc>
                <a:spcPct val="100000"/>
              </a:lnSpc>
              <a:buFont typeface="+mj-lt"/>
              <a:buAutoNum type="arabicPeriod"/>
            </a:pPr>
            <a:endParaRPr lang="en-US" sz="2000" dirty="0"/>
          </a:p>
        </p:txBody>
      </p:sp>
    </p:spTree>
    <p:extLst>
      <p:ext uri="{BB962C8B-B14F-4D97-AF65-F5344CB8AC3E}">
        <p14:creationId xmlns:p14="http://schemas.microsoft.com/office/powerpoint/2010/main" val="201125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22</a:t>
            </a:fld>
            <a:endParaRPr lang="en-US"/>
          </a:p>
        </p:txBody>
      </p:sp>
      <p:sp>
        <p:nvSpPr>
          <p:cNvPr id="3" name="Title 2"/>
          <p:cNvSpPr>
            <a:spLocks noGrp="1"/>
          </p:cNvSpPr>
          <p:nvPr>
            <p:ph type="title"/>
          </p:nvPr>
        </p:nvSpPr>
        <p:spPr>
          <a:xfrm>
            <a:off x="844216" y="2647177"/>
            <a:ext cx="4392802" cy="1522487"/>
          </a:xfrm>
        </p:spPr>
        <p:txBody>
          <a:bodyPr>
            <a:noAutofit/>
          </a:bodyPr>
          <a:lstStyle/>
          <a:p>
            <a:r>
              <a:rPr lang="en-AU" dirty="0">
                <a:sym typeface="Arial"/>
              </a:rPr>
              <a:t>DULUTH POWER </a:t>
            </a:r>
            <a:br>
              <a:rPr lang="en-AU" dirty="0">
                <a:sym typeface="Arial"/>
              </a:rPr>
            </a:br>
            <a:r>
              <a:rPr lang="en-AU" dirty="0">
                <a:sym typeface="Arial"/>
              </a:rPr>
              <a:t>AND CONTROL WHEEL – PEOPLE WITH DISABILITIES AND THEIR CAREGIVERS</a:t>
            </a:r>
            <a:endParaRPr lang="en-US" dirty="0"/>
          </a:p>
        </p:txBody>
      </p:sp>
      <p:sp>
        <p:nvSpPr>
          <p:cNvPr id="5" name="Text Placeholder 4"/>
          <p:cNvSpPr>
            <a:spLocks noGrp="1"/>
          </p:cNvSpPr>
          <p:nvPr>
            <p:ph type="body" sz="quarter" idx="14"/>
          </p:nvPr>
        </p:nvSpPr>
        <p:spPr>
          <a:xfrm>
            <a:off x="6687553" y="2647177"/>
            <a:ext cx="4473575" cy="2193048"/>
          </a:xfrm>
        </p:spPr>
        <p:txBody>
          <a:bodyPr wrap="square" lIns="0" anchor="t">
            <a:noAutofit/>
          </a:bodyPr>
          <a:lstStyle/>
          <a:p>
            <a:pPr marL="114300" indent="0">
              <a:lnSpc>
                <a:spcPct val="100000"/>
              </a:lnSpc>
              <a:spcBef>
                <a:spcPts val="1001"/>
              </a:spcBef>
              <a:buNone/>
            </a:pPr>
            <a:r>
              <a:rPr lang="en-US" dirty="0">
                <a:solidFill>
                  <a:srgbClr val="3C4043"/>
                </a:solidFill>
                <a:highlight>
                  <a:srgbClr val="FFFFFF"/>
                </a:highlight>
                <a:sym typeface="Roboto"/>
              </a:rPr>
              <a:t>In the next slide the complexities and unique forms are highlighted in more detail with the Duluth Power and Control Wheel – people with disabilities and their caregivers. </a:t>
            </a:r>
            <a:endParaRPr lang="en-US" dirty="0"/>
          </a:p>
        </p:txBody>
      </p:sp>
      <p:sp>
        <p:nvSpPr>
          <p:cNvPr id="7" name="TextBox 6"/>
          <p:cNvSpPr txBox="1"/>
          <p:nvPr/>
        </p:nvSpPr>
        <p:spPr>
          <a:xfrm>
            <a:off x="6687553" y="5337512"/>
            <a:ext cx="3522833" cy="646331"/>
          </a:xfrm>
          <a:prstGeom prst="rect">
            <a:avLst/>
          </a:prstGeom>
          <a:noFill/>
        </p:spPr>
        <p:txBody>
          <a:bodyPr wrap="square" lIns="0" rtlCol="0">
            <a:noAutofit/>
          </a:bodyPr>
          <a:lstStyle/>
          <a:p>
            <a:pPr marL="114300">
              <a:spcBef>
                <a:spcPts val="1001"/>
              </a:spcBef>
            </a:pPr>
            <a:r>
              <a:rPr lang="en-US" sz="1200" dirty="0">
                <a:solidFill>
                  <a:schemeClr val="tx1">
                    <a:lumMod val="50000"/>
                    <a:lumOff val="50000"/>
                  </a:schemeClr>
                </a:solidFill>
                <a:highlight>
                  <a:srgbClr val="FFFFFF"/>
                </a:highlight>
                <a:sym typeface="Roboto"/>
              </a:rPr>
              <a:t>Developed by Wisconsin Coalition Against Domestic Violence and based on the model by the Domestic Violence Intervention Project.</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64295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4559" y="-94595"/>
            <a:ext cx="11435889" cy="6889533"/>
          </a:xfrm>
          <a:prstGeom prst="rect">
            <a:avLst/>
          </a:prstGeom>
        </p:spPr>
      </p:pic>
      <p:sp>
        <p:nvSpPr>
          <p:cNvPr id="3" name="Rectangle 2"/>
          <p:cNvSpPr/>
          <p:nvPr/>
        </p:nvSpPr>
        <p:spPr>
          <a:xfrm>
            <a:off x="-312929" y="-94595"/>
            <a:ext cx="1639614" cy="124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a:spLocks noGrp="1"/>
          </p:cNvSpPr>
          <p:nvPr>
            <p:ph type="sldNum" sz="quarter" idx="12"/>
          </p:nvPr>
        </p:nvSpPr>
        <p:spPr>
          <a:xfrm>
            <a:off x="9248274" y="148055"/>
            <a:ext cx="2743200" cy="365125"/>
          </a:xfrm>
        </p:spPr>
        <p:txBody>
          <a:bodyPr/>
          <a:lstStyle/>
          <a:p>
            <a:fld id="{BE36C05A-3BCA-2E4F-9AE8-4F07F2F5E153}" type="slidenum">
              <a:rPr lang="en-US" smtClean="0"/>
              <a:t>23</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0456" y="5977077"/>
            <a:ext cx="1991544" cy="459738"/>
          </a:xfrm>
          <a:prstGeom prst="rect">
            <a:avLst/>
          </a:prstGeom>
        </p:spPr>
      </p:pic>
    </p:spTree>
    <p:extLst>
      <p:ext uri="{BB962C8B-B14F-4D97-AF65-F5344CB8AC3E}">
        <p14:creationId xmlns:p14="http://schemas.microsoft.com/office/powerpoint/2010/main" val="24948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91" y="1087021"/>
            <a:ext cx="5147397" cy="2870546"/>
          </a:xfrm>
          <a:prstGeom prst="rect">
            <a:avLst/>
          </a:prstGeom>
        </p:spPr>
      </p:pic>
      <p:sp>
        <p:nvSpPr>
          <p:cNvPr id="2" name="Title 1"/>
          <p:cNvSpPr>
            <a:spLocks noGrp="1"/>
          </p:cNvSpPr>
          <p:nvPr>
            <p:ph type="title"/>
          </p:nvPr>
        </p:nvSpPr>
        <p:spPr>
          <a:xfrm>
            <a:off x="844216" y="1087021"/>
            <a:ext cx="4052637" cy="392864"/>
          </a:xfrm>
        </p:spPr>
        <p:txBody>
          <a:bodyPr>
            <a:noAutofit/>
          </a:bodyPr>
          <a:lstStyle/>
          <a:p>
            <a:r>
              <a:rPr lang="en-AU" dirty="0">
                <a:sym typeface="Arial"/>
              </a:rPr>
              <a:t>RECOGNISING </a:t>
            </a:r>
            <a:br>
              <a:rPr lang="en-AU" dirty="0">
                <a:sym typeface="Arial"/>
              </a:rPr>
            </a:br>
            <a:r>
              <a:rPr lang="en-AU" dirty="0">
                <a:sym typeface="Arial"/>
              </a:rPr>
              <a:t>FAMILY VIOLENCE</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24</a:t>
            </a:fld>
            <a:endParaRPr lang="en-US"/>
          </a:p>
        </p:txBody>
      </p:sp>
      <p:sp>
        <p:nvSpPr>
          <p:cNvPr id="4" name="Text Placeholder 3"/>
          <p:cNvSpPr>
            <a:spLocks noGrp="1"/>
          </p:cNvSpPr>
          <p:nvPr>
            <p:ph type="body" sz="quarter" idx="13"/>
          </p:nvPr>
        </p:nvSpPr>
        <p:spPr>
          <a:xfrm>
            <a:off x="844216" y="1949200"/>
            <a:ext cx="4473575" cy="2775200"/>
          </a:xfrm>
        </p:spPr>
        <p:txBody>
          <a:bodyPr>
            <a:noAutofit/>
          </a:bodyPr>
          <a:lstStyle/>
          <a:p>
            <a:pPr lvl="0">
              <a:lnSpc>
                <a:spcPct val="100000"/>
              </a:lnSpc>
              <a:spcBef>
                <a:spcPts val="1001"/>
              </a:spcBef>
              <a:buClr>
                <a:schemeClr val="accent1"/>
              </a:buClr>
              <a:buSzPts val="2800"/>
            </a:pPr>
            <a:r>
              <a:rPr lang="en-US" dirty="0"/>
              <a:t>Case Study – ‘Sarah’</a:t>
            </a:r>
          </a:p>
          <a:p>
            <a:pPr lvl="0">
              <a:lnSpc>
                <a:spcPct val="100000"/>
              </a:lnSpc>
              <a:spcBef>
                <a:spcPts val="1001"/>
              </a:spcBef>
              <a:buClr>
                <a:schemeClr val="tx1"/>
              </a:buClr>
              <a:buSzPct val="100000"/>
            </a:pPr>
            <a:r>
              <a:rPr lang="en-US" dirty="0">
                <a:sym typeface="Arial"/>
              </a:rPr>
              <a:t>In this case study there are </a:t>
            </a:r>
            <a:br>
              <a:rPr lang="en-US" dirty="0">
                <a:sym typeface="Arial"/>
              </a:rPr>
            </a:br>
            <a:r>
              <a:rPr lang="en-US" dirty="0">
                <a:sym typeface="Arial"/>
              </a:rPr>
              <a:t>many indicators of Family Violence. </a:t>
            </a:r>
            <a:endParaRPr lang="en-US" dirty="0"/>
          </a:p>
          <a:p>
            <a:pPr lvl="0">
              <a:lnSpc>
                <a:spcPct val="100000"/>
              </a:lnSpc>
              <a:spcBef>
                <a:spcPts val="1001"/>
              </a:spcBef>
              <a:buClr>
                <a:schemeClr val="tx1"/>
              </a:buClr>
              <a:buSzPct val="100000"/>
            </a:pPr>
            <a:r>
              <a:rPr lang="en-US" dirty="0">
                <a:sym typeface="Arial"/>
              </a:rPr>
              <a:t>Can you identify the types of abuse that Sarah has been subjected to?</a:t>
            </a:r>
            <a:endParaRPr lang="en-US" dirty="0"/>
          </a:p>
        </p:txBody>
      </p:sp>
    </p:spTree>
    <p:extLst>
      <p:ext uri="{BB962C8B-B14F-4D97-AF65-F5344CB8AC3E}">
        <p14:creationId xmlns:p14="http://schemas.microsoft.com/office/powerpoint/2010/main" val="10962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90" y="1095293"/>
            <a:ext cx="5164539" cy="2890920"/>
          </a:xfrm>
          <a:prstGeom prst="rect">
            <a:avLst/>
          </a:prstGeom>
        </p:spPr>
      </p:pic>
      <p:sp>
        <p:nvSpPr>
          <p:cNvPr id="2" name="Title 1"/>
          <p:cNvSpPr>
            <a:spLocks noGrp="1"/>
          </p:cNvSpPr>
          <p:nvPr>
            <p:ph type="title"/>
          </p:nvPr>
        </p:nvSpPr>
        <p:spPr>
          <a:xfrm>
            <a:off x="844216" y="1087021"/>
            <a:ext cx="4052637" cy="392864"/>
          </a:xfrm>
        </p:spPr>
        <p:txBody>
          <a:bodyPr>
            <a:noAutofit/>
          </a:bodyPr>
          <a:lstStyle/>
          <a:p>
            <a:r>
              <a:rPr lang="en-AU" dirty="0">
                <a:sym typeface="Arial"/>
              </a:rPr>
              <a:t>RECOGNISING</a:t>
            </a:r>
            <a:br>
              <a:rPr lang="en-AU" dirty="0">
                <a:sym typeface="Arial"/>
              </a:rPr>
            </a:br>
            <a:r>
              <a:rPr lang="en-AU" dirty="0">
                <a:sym typeface="Arial"/>
              </a:rPr>
              <a:t>FAMILY VIOLENCE</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25</a:t>
            </a:fld>
            <a:endParaRPr lang="en-US"/>
          </a:p>
        </p:txBody>
      </p:sp>
      <p:sp>
        <p:nvSpPr>
          <p:cNvPr id="4" name="Text Placeholder 3"/>
          <p:cNvSpPr>
            <a:spLocks noGrp="1"/>
          </p:cNvSpPr>
          <p:nvPr>
            <p:ph type="body" sz="quarter" idx="13"/>
          </p:nvPr>
        </p:nvSpPr>
        <p:spPr>
          <a:xfrm>
            <a:off x="844216" y="1949199"/>
            <a:ext cx="4473575" cy="2639733"/>
          </a:xfrm>
        </p:spPr>
        <p:txBody>
          <a:bodyPr>
            <a:noAutofit/>
          </a:bodyPr>
          <a:lstStyle/>
          <a:p>
            <a:pPr lvl="0">
              <a:lnSpc>
                <a:spcPct val="100000"/>
              </a:lnSpc>
              <a:spcBef>
                <a:spcPts val="1001"/>
              </a:spcBef>
              <a:buClr>
                <a:schemeClr val="accent1"/>
              </a:buClr>
              <a:buSzPts val="2800"/>
            </a:pPr>
            <a:r>
              <a:rPr lang="en-US" dirty="0"/>
              <a:t>Case Study – ‘Emma’</a:t>
            </a:r>
          </a:p>
          <a:p>
            <a:pPr lvl="0">
              <a:lnSpc>
                <a:spcPct val="100000"/>
              </a:lnSpc>
              <a:spcBef>
                <a:spcPts val="1001"/>
              </a:spcBef>
              <a:buClr>
                <a:schemeClr val="tx1"/>
              </a:buClr>
              <a:buSzPct val="100000"/>
            </a:pPr>
            <a:r>
              <a:rPr lang="en-US" dirty="0">
                <a:sym typeface="Arial"/>
              </a:rPr>
              <a:t>As you watch the second video, see if you can </a:t>
            </a:r>
            <a:r>
              <a:rPr lang="en-US" dirty="0" err="1">
                <a:sym typeface="Arial"/>
              </a:rPr>
              <a:t>recognise</a:t>
            </a:r>
            <a:r>
              <a:rPr lang="en-US" dirty="0">
                <a:sym typeface="Arial"/>
              </a:rPr>
              <a:t> some of the complexities and layers of domestic and family violence within a disability context.</a:t>
            </a:r>
            <a:endParaRPr lang="en-US" dirty="0"/>
          </a:p>
        </p:txBody>
      </p:sp>
    </p:spTree>
    <p:extLst>
      <p:ext uri="{BB962C8B-B14F-4D97-AF65-F5344CB8AC3E}">
        <p14:creationId xmlns:p14="http://schemas.microsoft.com/office/powerpoint/2010/main" val="149920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26</a:t>
            </a:fld>
            <a:endParaRPr lang="en-US"/>
          </a:p>
        </p:txBody>
      </p:sp>
      <p:sp>
        <p:nvSpPr>
          <p:cNvPr id="3" name="Title 2"/>
          <p:cNvSpPr>
            <a:spLocks noGrp="1"/>
          </p:cNvSpPr>
          <p:nvPr>
            <p:ph type="title"/>
          </p:nvPr>
        </p:nvSpPr>
        <p:spPr>
          <a:xfrm>
            <a:off x="844216" y="1087020"/>
            <a:ext cx="4052637" cy="862179"/>
          </a:xfrm>
        </p:spPr>
        <p:txBody>
          <a:bodyPr>
            <a:noAutofit/>
          </a:bodyPr>
          <a:lstStyle/>
          <a:p>
            <a:r>
              <a:rPr lang="en-AU" dirty="0">
                <a:sym typeface="Arial"/>
              </a:rPr>
              <a:t>RECOGNISING DISCLOSURES</a:t>
            </a:r>
            <a:endParaRPr lang="en-US" dirty="0"/>
          </a:p>
        </p:txBody>
      </p:sp>
      <p:sp>
        <p:nvSpPr>
          <p:cNvPr id="4" name="Text Placeholder 3"/>
          <p:cNvSpPr>
            <a:spLocks noGrp="1"/>
          </p:cNvSpPr>
          <p:nvPr>
            <p:ph type="body" sz="quarter" idx="13"/>
          </p:nvPr>
        </p:nvSpPr>
        <p:spPr>
          <a:xfrm>
            <a:off x="844216" y="2431338"/>
            <a:ext cx="4473575" cy="2514600"/>
          </a:xfrm>
        </p:spPr>
        <p:txBody>
          <a:bodyPr/>
          <a:lstStyle/>
          <a:p>
            <a:pPr lvl="0">
              <a:lnSpc>
                <a:spcPct val="100000"/>
              </a:lnSpc>
              <a:spcBef>
                <a:spcPts val="1001"/>
              </a:spcBef>
              <a:buClr>
                <a:schemeClr val="dk1"/>
              </a:buClr>
              <a:buSzPts val="2800"/>
            </a:pPr>
            <a:r>
              <a:rPr lang="en-AU" dirty="0">
                <a:sym typeface="Arial"/>
              </a:rPr>
              <a:t>Frontline workers are likely to be the people whom disclosures are made to from women with disabilities. </a:t>
            </a:r>
            <a:endParaRPr lang="en-US" dirty="0"/>
          </a:p>
        </p:txBody>
      </p:sp>
      <p:sp>
        <p:nvSpPr>
          <p:cNvPr id="5" name="Text Placeholder 4"/>
          <p:cNvSpPr>
            <a:spLocks noGrp="1"/>
          </p:cNvSpPr>
          <p:nvPr>
            <p:ph type="body" sz="quarter" idx="14"/>
          </p:nvPr>
        </p:nvSpPr>
        <p:spPr>
          <a:xfrm>
            <a:off x="6720804" y="2431338"/>
            <a:ext cx="4473575" cy="2514600"/>
          </a:xfrm>
        </p:spPr>
        <p:txBody>
          <a:bodyPr/>
          <a:lstStyle/>
          <a:p>
            <a:pPr marL="0" lvl="0" indent="0">
              <a:buNone/>
            </a:pPr>
            <a:r>
              <a:rPr lang="en-AU" dirty="0">
                <a:sym typeface="Arial"/>
              </a:rPr>
              <a:t>Many disclosures will not be made verbally, but may be made with more subtle signs that indicate violence is occurring. </a:t>
            </a:r>
            <a:endParaRPr lang="en-US" dirty="0"/>
          </a:p>
        </p:txBody>
      </p:sp>
    </p:spTree>
    <p:extLst>
      <p:ext uri="{BB962C8B-B14F-4D97-AF65-F5344CB8AC3E}">
        <p14:creationId xmlns:p14="http://schemas.microsoft.com/office/powerpoint/2010/main" val="137938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29219"/>
            <a:ext cx="9722184" cy="408016"/>
          </a:xfrm>
        </p:spPr>
        <p:txBody>
          <a:bodyPr>
            <a:noAutofit/>
          </a:bodyPr>
          <a:lstStyle/>
          <a:p>
            <a:r>
              <a:rPr lang="en-AU" dirty="0">
                <a:sym typeface="Arial"/>
              </a:rPr>
              <a:t>SIGNS THAT SOMEONE COULD BE A VICTIM OF FAMILY VIOLENCE </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27</a:t>
            </a:fld>
            <a:endParaRPr lang="en-US" dirty="0">
              <a:solidFill>
                <a:schemeClr val="tx1"/>
              </a:solidFill>
            </a:endParaRPr>
          </a:p>
        </p:txBody>
      </p:sp>
      <p:sp>
        <p:nvSpPr>
          <p:cNvPr id="5" name="TextBox 4"/>
          <p:cNvSpPr txBox="1"/>
          <p:nvPr/>
        </p:nvSpPr>
        <p:spPr>
          <a:xfrm>
            <a:off x="844216" y="1647955"/>
            <a:ext cx="8060267" cy="305319"/>
          </a:xfrm>
          <a:prstGeom prst="rect">
            <a:avLst/>
          </a:prstGeom>
          <a:noFill/>
        </p:spPr>
        <p:txBody>
          <a:bodyPr wrap="square" rtlCol="0">
            <a:noAutofit/>
          </a:bodyPr>
          <a:lstStyle/>
          <a:p>
            <a:pPr marL="234950" lvl="0" indent="-234950">
              <a:buFont typeface="Arial" charset="0"/>
              <a:buChar char="•"/>
            </a:pPr>
            <a:r>
              <a:rPr lang="en-US" sz="2400" dirty="0">
                <a:sym typeface="Arial"/>
              </a:rPr>
              <a:t>Being intimidated or frightened by their partner or caregiver</a:t>
            </a:r>
            <a:endParaRPr lang="en-US" sz="2400" dirty="0"/>
          </a:p>
          <a:p>
            <a:pPr marL="342900" indent="-342900">
              <a:buFont typeface="Arial" charset="0"/>
              <a:buChar char="•"/>
            </a:pPr>
            <a:endParaRPr lang="en-US" sz="2400" dirty="0"/>
          </a:p>
        </p:txBody>
      </p:sp>
      <p:sp>
        <p:nvSpPr>
          <p:cNvPr id="6" name="TextBox 5"/>
          <p:cNvSpPr txBox="1"/>
          <p:nvPr/>
        </p:nvSpPr>
        <p:spPr>
          <a:xfrm>
            <a:off x="844216" y="2403868"/>
            <a:ext cx="8283074" cy="261936"/>
          </a:xfrm>
          <a:prstGeom prst="rect">
            <a:avLst/>
          </a:prstGeom>
          <a:noFill/>
        </p:spPr>
        <p:txBody>
          <a:bodyPr wrap="square" rtlCol="0">
            <a:noAutofit/>
          </a:bodyPr>
          <a:lstStyle/>
          <a:p>
            <a:pPr marL="234950" lvl="0" indent="-234950">
              <a:buFont typeface="Arial" charset="0"/>
              <a:buChar char="•"/>
            </a:pPr>
            <a:r>
              <a:rPr lang="en-US" sz="2400" dirty="0">
                <a:sym typeface="Arial"/>
              </a:rPr>
              <a:t>Being withdrawn and reluctant to speak</a:t>
            </a:r>
            <a:endParaRPr lang="en-US" sz="2400" dirty="0"/>
          </a:p>
          <a:p>
            <a:pPr marL="342900" indent="-342900">
              <a:buFont typeface="Arial" charset="0"/>
              <a:buChar char="•"/>
            </a:pPr>
            <a:endParaRPr lang="en-US" sz="2400" dirty="0"/>
          </a:p>
        </p:txBody>
      </p:sp>
      <p:sp>
        <p:nvSpPr>
          <p:cNvPr id="7" name="TextBox 6"/>
          <p:cNvSpPr txBox="1"/>
          <p:nvPr/>
        </p:nvSpPr>
        <p:spPr>
          <a:xfrm>
            <a:off x="844216" y="3116398"/>
            <a:ext cx="6891867" cy="400110"/>
          </a:xfrm>
          <a:prstGeom prst="rect">
            <a:avLst/>
          </a:prstGeom>
          <a:noFill/>
        </p:spPr>
        <p:txBody>
          <a:bodyPr wrap="square" rtlCol="0">
            <a:noAutofit/>
          </a:bodyPr>
          <a:lstStyle/>
          <a:p>
            <a:pPr marL="234950" lvl="0" indent="-234950">
              <a:buFont typeface="Arial" charset="0"/>
              <a:buChar char="•"/>
            </a:pPr>
            <a:r>
              <a:rPr lang="en-US" sz="2400" dirty="0">
                <a:sym typeface="Arial"/>
              </a:rPr>
              <a:t>Being overly anxious of their partner or caregiver</a:t>
            </a:r>
            <a:endParaRPr lang="en-US" sz="2400" dirty="0"/>
          </a:p>
        </p:txBody>
      </p:sp>
      <p:sp>
        <p:nvSpPr>
          <p:cNvPr id="8" name="TextBox 7"/>
          <p:cNvSpPr txBox="1"/>
          <p:nvPr/>
        </p:nvSpPr>
        <p:spPr>
          <a:xfrm>
            <a:off x="844216" y="3967103"/>
            <a:ext cx="9601200" cy="615775"/>
          </a:xfrm>
          <a:prstGeom prst="rect">
            <a:avLst/>
          </a:prstGeom>
          <a:noFill/>
        </p:spPr>
        <p:txBody>
          <a:bodyPr wrap="square" rtlCol="0">
            <a:noAutofit/>
          </a:bodyPr>
          <a:lstStyle/>
          <a:p>
            <a:pPr marL="234950" lvl="0" indent="-234950">
              <a:buFont typeface="Arial" charset="0"/>
              <a:buChar char="•"/>
            </a:pPr>
            <a:r>
              <a:rPr lang="en-US" sz="2400" dirty="0">
                <a:sym typeface="Arial"/>
              </a:rPr>
              <a:t>Revealing that their partner or caregiver constantly follows, calls or texts them where they are, what they are doing and who they are with.</a:t>
            </a:r>
            <a:endParaRPr lang="en-US" sz="2400" dirty="0"/>
          </a:p>
        </p:txBody>
      </p:sp>
      <p:sp>
        <p:nvSpPr>
          <p:cNvPr id="9" name="TextBox 8"/>
          <p:cNvSpPr txBox="1"/>
          <p:nvPr/>
        </p:nvSpPr>
        <p:spPr>
          <a:xfrm>
            <a:off x="844216" y="5033473"/>
            <a:ext cx="9601200" cy="646331"/>
          </a:xfrm>
          <a:prstGeom prst="rect">
            <a:avLst/>
          </a:prstGeom>
          <a:noFill/>
        </p:spPr>
        <p:txBody>
          <a:bodyPr wrap="square" rtlCol="0">
            <a:noAutofit/>
          </a:bodyPr>
          <a:lstStyle/>
          <a:p>
            <a:pPr marL="234950" lvl="0" indent="-234950">
              <a:buFont typeface="Arial" charset="0"/>
              <a:buChar char="•"/>
            </a:pPr>
            <a:r>
              <a:rPr lang="en-US" sz="2400" dirty="0">
                <a:sym typeface="Arial"/>
              </a:rPr>
              <a:t>Revealing they are regularly </a:t>
            </a:r>
            <a:r>
              <a:rPr lang="en-US" sz="2400" dirty="0" err="1">
                <a:sym typeface="Arial"/>
              </a:rPr>
              <a:t>criticised</a:t>
            </a:r>
            <a:r>
              <a:rPr lang="en-US" sz="2400" dirty="0">
                <a:sym typeface="Arial"/>
              </a:rPr>
              <a:t> or verbally put down by their partner or caregiver.</a:t>
            </a:r>
            <a:endParaRPr lang="en-US" sz="2400" dirty="0"/>
          </a:p>
        </p:txBody>
      </p:sp>
    </p:spTree>
    <p:extLst>
      <p:ext uri="{BB962C8B-B14F-4D97-AF65-F5344CB8AC3E}">
        <p14:creationId xmlns:p14="http://schemas.microsoft.com/office/powerpoint/2010/main" val="3526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29219"/>
            <a:ext cx="9722184" cy="408016"/>
          </a:xfrm>
        </p:spPr>
        <p:txBody>
          <a:bodyPr>
            <a:noAutofit/>
          </a:bodyPr>
          <a:lstStyle/>
          <a:p>
            <a:r>
              <a:rPr lang="en-AU" dirty="0">
                <a:sym typeface="Arial"/>
              </a:rPr>
              <a:t>SIGNS THAT SOMEONE COULD BE A VICTIM OF FAMILY VIOLENCE </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28</a:t>
            </a:fld>
            <a:endParaRPr lang="en-US" dirty="0">
              <a:solidFill>
                <a:schemeClr val="tx1"/>
              </a:solidFill>
            </a:endParaRPr>
          </a:p>
        </p:txBody>
      </p:sp>
      <p:sp>
        <p:nvSpPr>
          <p:cNvPr id="4" name="Text Placeholder 3"/>
          <p:cNvSpPr>
            <a:spLocks noGrp="1"/>
          </p:cNvSpPr>
          <p:nvPr>
            <p:ph type="body" sz="quarter" idx="13"/>
          </p:nvPr>
        </p:nvSpPr>
        <p:spPr>
          <a:xfrm>
            <a:off x="844216" y="4229148"/>
            <a:ext cx="8831799" cy="300005"/>
          </a:xfrm>
        </p:spPr>
        <p:txBody>
          <a:bodyPr>
            <a:noAutofit/>
          </a:bodyPr>
          <a:lstStyle/>
          <a:p>
            <a:pPr marL="234950" lvl="0" indent="-234950">
              <a:lnSpc>
                <a:spcPct val="100000"/>
              </a:lnSpc>
              <a:spcBef>
                <a:spcPts val="1001"/>
              </a:spcBef>
              <a:buClr>
                <a:schemeClr val="dk1"/>
              </a:buClr>
              <a:buSzPct val="100000"/>
              <a:buFont typeface="Arial" charset="0"/>
              <a:buChar char="•"/>
            </a:pPr>
            <a:r>
              <a:rPr lang="en-US" dirty="0">
                <a:sym typeface="Arial"/>
              </a:rPr>
              <a:t>Revealing that their partner or caregiver controls their money</a:t>
            </a:r>
            <a:endParaRPr lang="en-US" dirty="0"/>
          </a:p>
        </p:txBody>
      </p:sp>
      <p:sp>
        <p:nvSpPr>
          <p:cNvPr id="10" name="TextBox 9"/>
          <p:cNvSpPr txBox="1"/>
          <p:nvPr/>
        </p:nvSpPr>
        <p:spPr>
          <a:xfrm>
            <a:off x="844216" y="1974496"/>
            <a:ext cx="7653866" cy="354352"/>
          </a:xfrm>
          <a:prstGeom prst="rect">
            <a:avLst/>
          </a:prstGeom>
          <a:noFill/>
        </p:spPr>
        <p:txBody>
          <a:bodyPr wrap="square" rtlCol="0">
            <a:noAutofit/>
          </a:bodyPr>
          <a:lstStyle/>
          <a:p>
            <a:pPr marL="234950" lvl="0" indent="-234950">
              <a:buFont typeface="Arial" charset="0"/>
              <a:buChar char="•"/>
            </a:pPr>
            <a:r>
              <a:rPr lang="en-US" sz="2400" dirty="0">
                <a:sym typeface="Arial"/>
              </a:rPr>
              <a:t>Revealing that their partner is jealous or possessive</a:t>
            </a:r>
            <a:endParaRPr lang="en-US" sz="2400" dirty="0"/>
          </a:p>
        </p:txBody>
      </p:sp>
      <p:sp>
        <p:nvSpPr>
          <p:cNvPr id="11" name="TextBox 10"/>
          <p:cNvSpPr txBox="1"/>
          <p:nvPr/>
        </p:nvSpPr>
        <p:spPr>
          <a:xfrm>
            <a:off x="844215" y="2741961"/>
            <a:ext cx="10502657" cy="461665"/>
          </a:xfrm>
          <a:prstGeom prst="rect">
            <a:avLst/>
          </a:prstGeom>
          <a:noFill/>
        </p:spPr>
        <p:txBody>
          <a:bodyPr wrap="square" rtlCol="0">
            <a:spAutoFit/>
          </a:bodyPr>
          <a:lstStyle/>
          <a:p>
            <a:pPr marL="234950" lvl="0" indent="-234950">
              <a:buFont typeface="Arial" charset="0"/>
              <a:buChar char="•"/>
            </a:pPr>
            <a:r>
              <a:rPr lang="en-US" sz="2400" dirty="0">
                <a:sym typeface="Arial"/>
              </a:rPr>
              <a:t>Referring to their partner or caregiver as having a bad temper or being moody.</a:t>
            </a:r>
            <a:endParaRPr lang="en-US" sz="2400" dirty="0"/>
          </a:p>
        </p:txBody>
      </p:sp>
      <p:sp>
        <p:nvSpPr>
          <p:cNvPr id="12" name="TextBox 11"/>
          <p:cNvSpPr txBox="1"/>
          <p:nvPr/>
        </p:nvSpPr>
        <p:spPr>
          <a:xfrm>
            <a:off x="844216" y="3510935"/>
            <a:ext cx="7569200" cy="461665"/>
          </a:xfrm>
          <a:prstGeom prst="rect">
            <a:avLst/>
          </a:prstGeom>
          <a:noFill/>
        </p:spPr>
        <p:txBody>
          <a:bodyPr wrap="square" rtlCol="0">
            <a:spAutoFit/>
          </a:bodyPr>
          <a:lstStyle/>
          <a:p>
            <a:pPr marL="234950" lvl="0" indent="-234950">
              <a:buFont typeface="Arial" charset="0"/>
              <a:buChar char="•"/>
            </a:pPr>
            <a:r>
              <a:rPr lang="en-US" sz="2400" dirty="0">
                <a:sym typeface="Arial"/>
              </a:rPr>
              <a:t>Repeatedly having bruises, broken bones or other injuries </a:t>
            </a:r>
            <a:endParaRPr lang="en-US" sz="2400" dirty="0"/>
          </a:p>
        </p:txBody>
      </p:sp>
    </p:spTree>
    <p:extLst>
      <p:ext uri="{BB962C8B-B14F-4D97-AF65-F5344CB8AC3E}">
        <p14:creationId xmlns:p14="http://schemas.microsoft.com/office/powerpoint/2010/main" val="59298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30778"/>
            <a:ext cx="9812700" cy="449107"/>
          </a:xfrm>
        </p:spPr>
        <p:txBody>
          <a:bodyPr>
            <a:noAutofit/>
          </a:bodyPr>
          <a:lstStyle/>
          <a:p>
            <a:r>
              <a:rPr lang="en-AU" dirty="0">
                <a:sym typeface="Arial"/>
              </a:rPr>
              <a:t>DISCLOSURES – INCLUDING NON-VERBAL DISCLOSURE</a:t>
            </a:r>
            <a:br>
              <a:rPr lang="en-AU" dirty="0">
                <a:sym typeface="Tahoma"/>
              </a:rPr>
            </a:b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29</a:t>
            </a:fld>
            <a:endParaRPr lang="en-US"/>
          </a:p>
        </p:txBody>
      </p:sp>
      <p:sp>
        <p:nvSpPr>
          <p:cNvPr id="4" name="Text Placeholder 3"/>
          <p:cNvSpPr>
            <a:spLocks noGrp="1"/>
          </p:cNvSpPr>
          <p:nvPr>
            <p:ph type="body" sz="quarter" idx="13"/>
          </p:nvPr>
        </p:nvSpPr>
        <p:spPr>
          <a:xfrm>
            <a:off x="844216" y="1949200"/>
            <a:ext cx="4473575" cy="345113"/>
          </a:xfrm>
        </p:spPr>
        <p:txBody>
          <a:bodyPr>
            <a:noAutofit/>
          </a:bodyPr>
          <a:lstStyle/>
          <a:p>
            <a:pPr marL="280988" lvl="0" indent="-280988">
              <a:lnSpc>
                <a:spcPct val="100000"/>
              </a:lnSpc>
              <a:buFont typeface="Arial" charset="0"/>
              <a:buChar char="•"/>
            </a:pPr>
            <a:r>
              <a:rPr lang="en-AU" dirty="0">
                <a:sym typeface="Arial"/>
              </a:rPr>
              <a:t>Hyper-vigilance</a:t>
            </a:r>
            <a:endParaRPr lang="en-AU" dirty="0"/>
          </a:p>
        </p:txBody>
      </p:sp>
      <p:sp>
        <p:nvSpPr>
          <p:cNvPr id="6" name="Text Placeholder 3"/>
          <p:cNvSpPr txBox="1">
            <a:spLocks/>
          </p:cNvSpPr>
          <p:nvPr/>
        </p:nvSpPr>
        <p:spPr>
          <a:xfrm>
            <a:off x="844216" y="2598985"/>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Anxiety</a:t>
            </a:r>
            <a:endParaRPr lang="en-AU" sz="2400" dirty="0">
              <a:latin typeface="+mn-lt"/>
            </a:endParaRPr>
          </a:p>
        </p:txBody>
      </p:sp>
      <p:sp>
        <p:nvSpPr>
          <p:cNvPr id="7" name="Text Placeholder 3"/>
          <p:cNvSpPr txBox="1">
            <a:spLocks/>
          </p:cNvSpPr>
          <p:nvPr/>
        </p:nvSpPr>
        <p:spPr>
          <a:xfrm>
            <a:off x="844216" y="3248770"/>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Feeling sick</a:t>
            </a:r>
            <a:endParaRPr lang="en-AU" sz="2400" dirty="0">
              <a:latin typeface="+mn-lt"/>
            </a:endParaRPr>
          </a:p>
        </p:txBody>
      </p:sp>
      <p:sp>
        <p:nvSpPr>
          <p:cNvPr id="8" name="Text Placeholder 3"/>
          <p:cNvSpPr txBox="1">
            <a:spLocks/>
          </p:cNvSpPr>
          <p:nvPr/>
        </p:nvSpPr>
        <p:spPr>
          <a:xfrm>
            <a:off x="844216" y="3898555"/>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buFont typeface="Arial" charset="0"/>
              <a:buChar char="•"/>
            </a:pPr>
            <a:r>
              <a:rPr lang="en-AU" sz="2400" dirty="0">
                <a:latin typeface="+mn-lt"/>
                <a:sym typeface="Arial"/>
              </a:rPr>
              <a:t>Less (or more) talkative</a:t>
            </a:r>
            <a:endParaRPr lang="en-AU" sz="2400" dirty="0">
              <a:latin typeface="+mn-lt"/>
            </a:endParaRPr>
          </a:p>
          <a:p>
            <a:pPr marL="342900" indent="-342900">
              <a:lnSpc>
                <a:spcPct val="100000"/>
              </a:lnSpc>
              <a:buFont typeface="Arial" charset="0"/>
              <a:buChar char="•"/>
            </a:pPr>
            <a:endParaRPr lang="en-AU" sz="2400" dirty="0">
              <a:latin typeface="+mn-lt"/>
            </a:endParaRPr>
          </a:p>
        </p:txBody>
      </p:sp>
      <p:sp>
        <p:nvSpPr>
          <p:cNvPr id="9" name="Text Placeholder 3"/>
          <p:cNvSpPr txBox="1">
            <a:spLocks/>
          </p:cNvSpPr>
          <p:nvPr/>
        </p:nvSpPr>
        <p:spPr>
          <a:xfrm>
            <a:off x="844215" y="4548339"/>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Heightened level of spasm</a:t>
            </a:r>
            <a:endParaRPr lang="en-AU" sz="2400" dirty="0">
              <a:latin typeface="+mn-lt"/>
            </a:endParaRPr>
          </a:p>
        </p:txBody>
      </p:sp>
      <p:sp>
        <p:nvSpPr>
          <p:cNvPr id="10" name="Text Placeholder 3"/>
          <p:cNvSpPr txBox="1">
            <a:spLocks/>
          </p:cNvSpPr>
          <p:nvPr/>
        </p:nvSpPr>
        <p:spPr>
          <a:xfrm>
            <a:off x="5659821" y="1949200"/>
            <a:ext cx="6684579" cy="41867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Showing increased occasions of self harm</a:t>
            </a:r>
            <a:endParaRPr lang="en-AU" sz="2400" dirty="0">
              <a:latin typeface="+mn-lt"/>
            </a:endParaRPr>
          </a:p>
        </p:txBody>
      </p:sp>
      <p:sp>
        <p:nvSpPr>
          <p:cNvPr id="11" name="Text Placeholder 3"/>
          <p:cNvSpPr txBox="1">
            <a:spLocks/>
          </p:cNvSpPr>
          <p:nvPr/>
        </p:nvSpPr>
        <p:spPr>
          <a:xfrm>
            <a:off x="5659821" y="2596470"/>
            <a:ext cx="5533696" cy="65230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00000"/>
              </a:lnSpc>
              <a:spcBef>
                <a:spcPts val="0"/>
              </a:spcBef>
              <a:buClr>
                <a:schemeClr val="dk1"/>
              </a:buClr>
              <a:buSzPct val="100000"/>
              <a:buFont typeface="Arial" charset="0"/>
              <a:buChar char="•"/>
            </a:pPr>
            <a:r>
              <a:rPr lang="en-AU" sz="2400" dirty="0">
                <a:latin typeface="+mn-lt"/>
                <a:sym typeface="Arial"/>
              </a:rPr>
              <a:t>Avoiding people who are similar to the perpetrator.</a:t>
            </a:r>
            <a:endParaRPr lang="en-AU" sz="2400" dirty="0">
              <a:latin typeface="+mn-lt"/>
            </a:endParaRPr>
          </a:p>
        </p:txBody>
      </p:sp>
      <p:sp>
        <p:nvSpPr>
          <p:cNvPr id="12" name="Text Placeholder 3"/>
          <p:cNvSpPr txBox="1">
            <a:spLocks/>
          </p:cNvSpPr>
          <p:nvPr/>
        </p:nvSpPr>
        <p:spPr>
          <a:xfrm>
            <a:off x="5659821" y="3556434"/>
            <a:ext cx="6113345" cy="345008"/>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00000"/>
              </a:lnSpc>
              <a:spcBef>
                <a:spcPts val="1001"/>
              </a:spcBef>
              <a:buClr>
                <a:schemeClr val="dk1"/>
              </a:buClr>
              <a:buSzPct val="100000"/>
              <a:buFont typeface="Arial" charset="0"/>
              <a:buChar char="•"/>
            </a:pPr>
            <a:r>
              <a:rPr lang="en-AU" sz="2400" dirty="0">
                <a:latin typeface="+mn-lt"/>
                <a:sym typeface="Arial"/>
              </a:rPr>
              <a:t>Unexplained restraint in particular company</a:t>
            </a:r>
            <a:endParaRPr lang="en-AU" sz="2400" dirty="0">
              <a:latin typeface="+mn-lt"/>
            </a:endParaRPr>
          </a:p>
        </p:txBody>
      </p:sp>
      <p:sp>
        <p:nvSpPr>
          <p:cNvPr id="13" name="Text Placeholder 3"/>
          <p:cNvSpPr txBox="1">
            <a:spLocks/>
          </p:cNvSpPr>
          <p:nvPr/>
        </p:nvSpPr>
        <p:spPr>
          <a:xfrm>
            <a:off x="5659821" y="4179023"/>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00000"/>
              </a:lnSpc>
              <a:spcBef>
                <a:spcPts val="1001"/>
              </a:spcBef>
              <a:buClr>
                <a:schemeClr val="dk1"/>
              </a:buClr>
              <a:buSzPct val="100000"/>
              <a:buFont typeface="Arial" charset="0"/>
              <a:buChar char="•"/>
            </a:pPr>
            <a:r>
              <a:rPr lang="en-AU" sz="2400" dirty="0">
                <a:latin typeface="+mn-lt"/>
                <a:sym typeface="Arial"/>
              </a:rPr>
              <a:t>Unexplained injury</a:t>
            </a:r>
            <a:endParaRPr lang="en-AU" sz="2400" dirty="0">
              <a:latin typeface="+mn-lt"/>
            </a:endParaRPr>
          </a:p>
        </p:txBody>
      </p:sp>
      <p:sp>
        <p:nvSpPr>
          <p:cNvPr id="25" name="TextBox 24"/>
          <p:cNvSpPr txBox="1"/>
          <p:nvPr/>
        </p:nvSpPr>
        <p:spPr>
          <a:xfrm>
            <a:off x="844215" y="5265681"/>
            <a:ext cx="6763407" cy="290144"/>
          </a:xfrm>
          <a:prstGeom prst="rect">
            <a:avLst/>
          </a:prstGeom>
          <a:noFill/>
        </p:spPr>
        <p:txBody>
          <a:bodyPr wrap="square" rtlCol="0">
            <a:spAutoFit/>
          </a:bodyPr>
          <a:lstStyle/>
          <a:p>
            <a:pPr>
              <a:lnSpc>
                <a:spcPct val="120000"/>
              </a:lnSpc>
              <a:buSzPct val="100000"/>
            </a:pPr>
            <a:r>
              <a:rPr lang="en-AU" sz="1200" dirty="0">
                <a:solidFill>
                  <a:schemeClr val="tx1">
                    <a:lumMod val="50000"/>
                    <a:lumOff val="50000"/>
                  </a:schemeClr>
                </a:solidFill>
                <a:latin typeface="Tahoma" charset="0"/>
                <a:ea typeface="Tahoma" charset="0"/>
                <a:cs typeface="Tahoma" charset="0"/>
                <a:sym typeface="Arial"/>
              </a:rPr>
              <a:t>Lifeline Australia DV-Alert Disability, 2018, p. 74</a:t>
            </a:r>
            <a:endParaRPr lang="en-AU" sz="1200" dirty="0">
              <a:solidFill>
                <a:schemeClr val="tx1">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33624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a:t>Section One</a:t>
            </a:r>
          </a:p>
        </p:txBody>
      </p:sp>
      <p:sp>
        <p:nvSpPr>
          <p:cNvPr id="3" name="Subtitle 2"/>
          <p:cNvSpPr>
            <a:spLocks noGrp="1"/>
          </p:cNvSpPr>
          <p:nvPr>
            <p:ph type="body" sz="quarter" idx="10"/>
          </p:nvPr>
        </p:nvSpPr>
        <p:spPr/>
        <p:txBody>
          <a:bodyPr/>
          <a:lstStyle/>
          <a:p>
            <a:r>
              <a:rPr lang="en-US" dirty="0"/>
              <a:t>BACKGROUND AND CONTEXT</a:t>
            </a:r>
          </a:p>
        </p:txBody>
      </p:sp>
    </p:spTree>
    <p:extLst>
      <p:ext uri="{BB962C8B-B14F-4D97-AF65-F5344CB8AC3E}">
        <p14:creationId xmlns:p14="http://schemas.microsoft.com/office/powerpoint/2010/main" val="89828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30778"/>
            <a:ext cx="9812700" cy="449107"/>
          </a:xfrm>
        </p:spPr>
        <p:txBody>
          <a:bodyPr>
            <a:noAutofit/>
          </a:bodyPr>
          <a:lstStyle/>
          <a:p>
            <a:r>
              <a:rPr lang="en-AU" dirty="0">
                <a:sym typeface="Arial"/>
              </a:rPr>
              <a:t>DISCLOSURES – INCLUDING NON-VERBAL DISCLOSURE</a:t>
            </a:r>
            <a:br>
              <a:rPr lang="en-AU" dirty="0">
                <a:sym typeface="Tahoma"/>
              </a:rPr>
            </a:b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30</a:t>
            </a:fld>
            <a:endParaRPr lang="en-US"/>
          </a:p>
        </p:txBody>
      </p:sp>
      <p:sp>
        <p:nvSpPr>
          <p:cNvPr id="14" name="Text Placeholder 3"/>
          <p:cNvSpPr txBox="1">
            <a:spLocks/>
          </p:cNvSpPr>
          <p:nvPr/>
        </p:nvSpPr>
        <p:spPr>
          <a:xfrm>
            <a:off x="844216" y="1949200"/>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20000"/>
              </a:lnSpc>
              <a:spcBef>
                <a:spcPts val="1001"/>
              </a:spcBef>
              <a:buClr>
                <a:schemeClr val="dk1"/>
              </a:buClr>
              <a:buSzPct val="100000"/>
              <a:buFont typeface="Arial" charset="0"/>
              <a:buChar char="•"/>
            </a:pPr>
            <a:r>
              <a:rPr lang="en-AU" sz="2400" dirty="0">
                <a:latin typeface="+mn-lt"/>
                <a:sym typeface="Arial"/>
              </a:rPr>
              <a:t>Frequent crying</a:t>
            </a:r>
            <a:endParaRPr lang="en-AU" sz="2400" dirty="0">
              <a:latin typeface="+mn-lt"/>
            </a:endParaRPr>
          </a:p>
        </p:txBody>
      </p:sp>
      <p:sp>
        <p:nvSpPr>
          <p:cNvPr id="15" name="Text Placeholder 3"/>
          <p:cNvSpPr txBox="1">
            <a:spLocks/>
          </p:cNvSpPr>
          <p:nvPr/>
        </p:nvSpPr>
        <p:spPr>
          <a:xfrm>
            <a:off x="844216" y="2683893"/>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20000"/>
              </a:lnSpc>
              <a:spcBef>
                <a:spcPts val="1001"/>
              </a:spcBef>
              <a:buClr>
                <a:schemeClr val="dk1"/>
              </a:buClr>
              <a:buSzPct val="100000"/>
              <a:buFont typeface="Arial" charset="0"/>
              <a:buChar char="•"/>
            </a:pPr>
            <a:r>
              <a:rPr lang="en-AU" sz="2400" dirty="0">
                <a:latin typeface="+mn-lt"/>
                <a:sym typeface="Arial"/>
              </a:rPr>
              <a:t>Lack of money</a:t>
            </a:r>
            <a:endParaRPr lang="en-AU" sz="2400" dirty="0">
              <a:latin typeface="+mn-lt"/>
            </a:endParaRPr>
          </a:p>
        </p:txBody>
      </p:sp>
      <p:sp>
        <p:nvSpPr>
          <p:cNvPr id="16" name="Text Placeholder 3"/>
          <p:cNvSpPr txBox="1">
            <a:spLocks/>
          </p:cNvSpPr>
          <p:nvPr/>
        </p:nvSpPr>
        <p:spPr>
          <a:xfrm>
            <a:off x="844216" y="3418586"/>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20000"/>
              </a:lnSpc>
              <a:spcBef>
                <a:spcPts val="0"/>
              </a:spcBef>
              <a:buClr>
                <a:schemeClr val="dk1"/>
              </a:buClr>
              <a:buSzPct val="100000"/>
              <a:buFont typeface="Arial" charset="0"/>
              <a:buChar char="•"/>
            </a:pPr>
            <a:r>
              <a:rPr lang="en-AU" sz="2400" dirty="0">
                <a:latin typeface="+mn-lt"/>
                <a:sym typeface="Arial"/>
              </a:rPr>
              <a:t>Being withdrawn</a:t>
            </a:r>
            <a:endParaRPr lang="en-AU" sz="2400" dirty="0">
              <a:latin typeface="+mn-lt"/>
            </a:endParaRPr>
          </a:p>
        </p:txBody>
      </p:sp>
      <p:sp>
        <p:nvSpPr>
          <p:cNvPr id="17" name="Text Placeholder 3"/>
          <p:cNvSpPr txBox="1">
            <a:spLocks/>
          </p:cNvSpPr>
          <p:nvPr/>
        </p:nvSpPr>
        <p:spPr>
          <a:xfrm>
            <a:off x="844216" y="4153279"/>
            <a:ext cx="447357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20000"/>
              </a:lnSpc>
              <a:spcBef>
                <a:spcPts val="1001"/>
              </a:spcBef>
              <a:buClr>
                <a:schemeClr val="dk1"/>
              </a:buClr>
              <a:buSzPct val="100000"/>
              <a:buFont typeface="Arial" charset="0"/>
              <a:buChar char="•"/>
            </a:pPr>
            <a:r>
              <a:rPr lang="en-AU" sz="2400" dirty="0">
                <a:latin typeface="+mn-lt"/>
                <a:sym typeface="Arial"/>
              </a:rPr>
              <a:t>Ignoring self-care</a:t>
            </a:r>
            <a:endParaRPr lang="en-AU" sz="2400" dirty="0">
              <a:latin typeface="+mn-lt"/>
            </a:endParaRPr>
          </a:p>
        </p:txBody>
      </p:sp>
      <p:sp>
        <p:nvSpPr>
          <p:cNvPr id="18" name="Text Placeholder 3"/>
          <p:cNvSpPr txBox="1">
            <a:spLocks/>
          </p:cNvSpPr>
          <p:nvPr/>
        </p:nvSpPr>
        <p:spPr>
          <a:xfrm>
            <a:off x="5659821" y="1949200"/>
            <a:ext cx="626238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20000"/>
              </a:lnSpc>
              <a:spcBef>
                <a:spcPts val="1001"/>
              </a:spcBef>
              <a:buClr>
                <a:schemeClr val="dk1"/>
              </a:buClr>
              <a:buSzPct val="100000"/>
              <a:buFont typeface="Arial" charset="0"/>
              <a:buChar char="•"/>
            </a:pPr>
            <a:r>
              <a:rPr lang="en-AU" sz="2400" dirty="0">
                <a:latin typeface="+mn-lt"/>
                <a:sym typeface="Arial"/>
              </a:rPr>
              <a:t>Having headaches</a:t>
            </a:r>
            <a:endParaRPr lang="en-AU" sz="2400" dirty="0">
              <a:latin typeface="+mn-lt"/>
            </a:endParaRPr>
          </a:p>
        </p:txBody>
      </p:sp>
      <p:sp>
        <p:nvSpPr>
          <p:cNvPr id="19" name="Text Placeholder 3"/>
          <p:cNvSpPr txBox="1">
            <a:spLocks/>
          </p:cNvSpPr>
          <p:nvPr/>
        </p:nvSpPr>
        <p:spPr>
          <a:xfrm>
            <a:off x="5659821" y="2683893"/>
            <a:ext cx="626238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20000"/>
              </a:lnSpc>
              <a:spcBef>
                <a:spcPts val="1001"/>
              </a:spcBef>
              <a:buClr>
                <a:schemeClr val="dk1"/>
              </a:buClr>
              <a:buSzPct val="100000"/>
              <a:buFont typeface="Arial" charset="0"/>
              <a:buChar char="•"/>
            </a:pPr>
            <a:r>
              <a:rPr lang="en-AU" sz="2400" dirty="0">
                <a:latin typeface="+mn-lt"/>
                <a:sym typeface="Arial"/>
              </a:rPr>
              <a:t>Changed reaction to touch</a:t>
            </a:r>
            <a:endParaRPr lang="en-AU" sz="2400" dirty="0">
              <a:latin typeface="+mn-lt"/>
            </a:endParaRPr>
          </a:p>
        </p:txBody>
      </p:sp>
      <p:sp>
        <p:nvSpPr>
          <p:cNvPr id="20" name="Text Placeholder 3"/>
          <p:cNvSpPr txBox="1">
            <a:spLocks/>
          </p:cNvSpPr>
          <p:nvPr/>
        </p:nvSpPr>
        <p:spPr>
          <a:xfrm>
            <a:off x="5659821" y="3418586"/>
            <a:ext cx="626238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lnSpc>
                <a:spcPct val="120000"/>
              </a:lnSpc>
              <a:spcBef>
                <a:spcPts val="1001"/>
              </a:spcBef>
              <a:buClr>
                <a:schemeClr val="dk1"/>
              </a:buClr>
              <a:buSzPct val="100000"/>
              <a:buFont typeface="Arial" charset="0"/>
              <a:buChar char="•"/>
            </a:pPr>
            <a:r>
              <a:rPr lang="en-AU" sz="2400" dirty="0">
                <a:latin typeface="+mn-lt"/>
                <a:sym typeface="Arial"/>
              </a:rPr>
              <a:t>Frequent touching of genitals</a:t>
            </a:r>
            <a:endParaRPr lang="en-AU" sz="2400" dirty="0">
              <a:latin typeface="+mn-lt"/>
            </a:endParaRPr>
          </a:p>
        </p:txBody>
      </p:sp>
      <p:sp>
        <p:nvSpPr>
          <p:cNvPr id="21" name="Text Placeholder 3"/>
          <p:cNvSpPr txBox="1">
            <a:spLocks/>
          </p:cNvSpPr>
          <p:nvPr/>
        </p:nvSpPr>
        <p:spPr>
          <a:xfrm>
            <a:off x="5659821" y="4153279"/>
            <a:ext cx="6262385" cy="34511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2738" lvl="0" indent="-312738">
              <a:buFont typeface="Arial" charset="0"/>
              <a:buChar char="•"/>
            </a:pPr>
            <a:r>
              <a:rPr lang="en-AU" sz="2400" dirty="0">
                <a:latin typeface="+mn-lt"/>
                <a:sym typeface="Arial"/>
              </a:rPr>
              <a:t>Always accompanied by a support worker</a:t>
            </a:r>
            <a:endParaRPr lang="en-AU" sz="2400" dirty="0">
              <a:latin typeface="+mn-lt"/>
            </a:endParaRPr>
          </a:p>
          <a:p>
            <a:pPr marL="342900" indent="-342900">
              <a:buFont typeface="Arial" charset="0"/>
              <a:buChar char="•"/>
            </a:pPr>
            <a:endParaRPr lang="en-AU" sz="2400" dirty="0">
              <a:latin typeface="+mn-lt"/>
            </a:endParaRPr>
          </a:p>
        </p:txBody>
      </p:sp>
      <p:sp>
        <p:nvSpPr>
          <p:cNvPr id="23" name="TextBox 22"/>
          <p:cNvSpPr txBox="1"/>
          <p:nvPr/>
        </p:nvSpPr>
        <p:spPr>
          <a:xfrm>
            <a:off x="844215" y="5265681"/>
            <a:ext cx="6763407" cy="290144"/>
          </a:xfrm>
          <a:prstGeom prst="rect">
            <a:avLst/>
          </a:prstGeom>
          <a:noFill/>
        </p:spPr>
        <p:txBody>
          <a:bodyPr wrap="square" rtlCol="0">
            <a:spAutoFit/>
          </a:bodyPr>
          <a:lstStyle/>
          <a:p>
            <a:pPr>
              <a:lnSpc>
                <a:spcPct val="120000"/>
              </a:lnSpc>
              <a:buSzPct val="100000"/>
            </a:pPr>
            <a:r>
              <a:rPr lang="en-AU" sz="1200" dirty="0">
                <a:solidFill>
                  <a:schemeClr val="tx1">
                    <a:lumMod val="50000"/>
                    <a:lumOff val="50000"/>
                  </a:schemeClr>
                </a:solidFill>
                <a:latin typeface="Tahoma" charset="0"/>
                <a:ea typeface="Tahoma" charset="0"/>
                <a:cs typeface="Tahoma" charset="0"/>
                <a:sym typeface="Arial"/>
              </a:rPr>
              <a:t>Lifeline Australia DV-Alert Disability, 2018, p. 74</a:t>
            </a:r>
            <a:endParaRPr lang="en-AU" sz="1200" dirty="0">
              <a:solidFill>
                <a:schemeClr val="tx1">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18630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31</a:t>
            </a:fld>
            <a:endParaRPr lang="en-US" dirty="0">
              <a:solidFill>
                <a:schemeClr val="tx1"/>
              </a:solidFill>
            </a:endParaRPr>
          </a:p>
        </p:txBody>
      </p:sp>
      <p:sp>
        <p:nvSpPr>
          <p:cNvPr id="6" name="TextBox 5"/>
          <p:cNvSpPr txBox="1"/>
          <p:nvPr/>
        </p:nvSpPr>
        <p:spPr>
          <a:xfrm>
            <a:off x="378703" y="5318919"/>
            <a:ext cx="1653298" cy="1200329"/>
          </a:xfrm>
          <a:prstGeom prst="rect">
            <a:avLst/>
          </a:prstGeom>
          <a:noFill/>
        </p:spPr>
        <p:txBody>
          <a:bodyPr wrap="square" rtlCol="0">
            <a:spAutoFit/>
          </a:bodyPr>
          <a:lstStyle/>
          <a:p>
            <a:pPr lvl="0">
              <a:buClr>
                <a:srgbClr val="000000"/>
              </a:buClr>
              <a:buSzPts val="2800"/>
            </a:pPr>
            <a:r>
              <a:rPr lang="en-AU" sz="1200" i="1" dirty="0">
                <a:solidFill>
                  <a:schemeClr val="tx1">
                    <a:lumMod val="50000"/>
                    <a:lumOff val="50000"/>
                  </a:schemeClr>
                </a:solidFill>
                <a:ea typeface="Tahoma" charset="0"/>
                <a:cs typeface="Tahoma" charset="0"/>
                <a:sym typeface="Arial"/>
              </a:rPr>
              <a:t>Adapted from: Early warning signs,</a:t>
            </a:r>
            <a:endParaRPr lang="en-AU" sz="1200" dirty="0">
              <a:solidFill>
                <a:schemeClr val="tx1">
                  <a:lumMod val="50000"/>
                  <a:lumOff val="50000"/>
                </a:schemeClr>
              </a:solidFill>
              <a:ea typeface="Tahoma" charset="0"/>
              <a:cs typeface="Tahoma" charset="0"/>
              <a:sym typeface="Arial"/>
            </a:endParaRPr>
          </a:p>
          <a:p>
            <a:pPr lvl="0">
              <a:buClr>
                <a:srgbClr val="000000"/>
              </a:buClr>
              <a:buSzPts val="1202"/>
            </a:pPr>
            <a:r>
              <a:rPr lang="en-AU" sz="1200" dirty="0">
                <a:solidFill>
                  <a:schemeClr val="tx1">
                    <a:lumMod val="50000"/>
                    <a:lumOff val="50000"/>
                  </a:schemeClr>
                </a:solidFill>
                <a:ea typeface="Tahoma" charset="0"/>
                <a:cs typeface="Tahoma" charset="0"/>
                <a:sym typeface="Arial"/>
              </a:rPr>
              <a:t>Looking after me Project Resources Kit,</a:t>
            </a:r>
          </a:p>
          <a:p>
            <a:pPr lvl="0">
              <a:buClr>
                <a:srgbClr val="000000"/>
              </a:buClr>
              <a:buSzPts val="1202"/>
            </a:pPr>
            <a:r>
              <a:rPr lang="en-AU" sz="1200" dirty="0">
                <a:solidFill>
                  <a:schemeClr val="tx1">
                    <a:lumMod val="50000"/>
                    <a:lumOff val="50000"/>
                  </a:schemeClr>
                </a:solidFill>
                <a:ea typeface="Tahoma" charset="0"/>
                <a:cs typeface="Tahoma" charset="0"/>
                <a:sym typeface="Arial"/>
              </a:rPr>
              <a:t>2012, Penrith Women’s Health Centre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32000"/>
          <a:stretch/>
        </p:blipFill>
        <p:spPr>
          <a:xfrm>
            <a:off x="2298700" y="-274320"/>
            <a:ext cx="7411852" cy="7132320"/>
          </a:xfrm>
          <a:prstGeom prst="rect">
            <a:avLst/>
          </a:prstGeom>
        </p:spPr>
      </p:pic>
    </p:spTree>
    <p:extLst>
      <p:ext uri="{BB962C8B-B14F-4D97-AF65-F5344CB8AC3E}">
        <p14:creationId xmlns:p14="http://schemas.microsoft.com/office/powerpoint/2010/main" val="21172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32</a:t>
            </a:fld>
            <a:endParaRPr lang="en-US" dirty="0">
              <a:solidFill>
                <a:schemeClr val="tx1"/>
              </a:solidFill>
            </a:endParaRPr>
          </a:p>
        </p:txBody>
      </p:sp>
      <p:sp>
        <p:nvSpPr>
          <p:cNvPr id="3" name="Title 2"/>
          <p:cNvSpPr>
            <a:spLocks noGrp="1"/>
          </p:cNvSpPr>
          <p:nvPr>
            <p:ph type="title"/>
          </p:nvPr>
        </p:nvSpPr>
        <p:spPr>
          <a:xfrm>
            <a:off x="844216" y="1087021"/>
            <a:ext cx="4473575" cy="342768"/>
          </a:xfrm>
        </p:spPr>
        <p:txBody>
          <a:bodyPr>
            <a:noAutofit/>
          </a:bodyPr>
          <a:lstStyle/>
          <a:p>
            <a:r>
              <a:rPr lang="en-AU" dirty="0">
                <a:sym typeface="Arial"/>
              </a:rPr>
              <a:t>BARRIERS TO DISCLOSURE</a:t>
            </a:r>
            <a:endParaRPr lang="en-US" dirty="0"/>
          </a:p>
        </p:txBody>
      </p:sp>
      <p:sp>
        <p:nvSpPr>
          <p:cNvPr id="4" name="Text Placeholder 3"/>
          <p:cNvSpPr>
            <a:spLocks noGrp="1"/>
          </p:cNvSpPr>
          <p:nvPr>
            <p:ph type="body" sz="quarter" idx="13"/>
          </p:nvPr>
        </p:nvSpPr>
        <p:spPr>
          <a:xfrm>
            <a:off x="844214" y="1949200"/>
            <a:ext cx="4473575" cy="594495"/>
          </a:xfrm>
        </p:spPr>
        <p:txBody>
          <a:bodyPr>
            <a:noAutofit/>
          </a:bodyPr>
          <a:lstStyle/>
          <a:p>
            <a:pPr marL="280988" lvl="0" indent="-280988">
              <a:buFont typeface="Arial" charset="0"/>
              <a:buChar char="•"/>
            </a:pPr>
            <a:r>
              <a:rPr lang="en-AU" dirty="0">
                <a:sym typeface="Arial"/>
              </a:rPr>
              <a:t>Inaccessible information </a:t>
            </a:r>
            <a:br>
              <a:rPr lang="en-AU" dirty="0">
                <a:sym typeface="Arial"/>
              </a:rPr>
            </a:br>
            <a:r>
              <a:rPr lang="en-AU" dirty="0">
                <a:sym typeface="Arial"/>
              </a:rPr>
              <a:t>and communication</a:t>
            </a:r>
            <a:endParaRPr lang="en-AU" dirty="0"/>
          </a:p>
          <a:p>
            <a:pPr marL="342900" indent="-342900">
              <a:buFont typeface="Arial" charset="0"/>
              <a:buChar char="•"/>
            </a:pPr>
            <a:endParaRPr lang="en-US" dirty="0"/>
          </a:p>
        </p:txBody>
      </p:sp>
      <p:sp>
        <p:nvSpPr>
          <p:cNvPr id="6" name="Text Placeholder 3"/>
          <p:cNvSpPr txBox="1">
            <a:spLocks/>
          </p:cNvSpPr>
          <p:nvPr/>
        </p:nvSpPr>
        <p:spPr>
          <a:xfrm>
            <a:off x="844214" y="2855593"/>
            <a:ext cx="4473575" cy="297248"/>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gn="just">
              <a:lnSpc>
                <a:spcPct val="100000"/>
              </a:lnSpc>
              <a:spcBef>
                <a:spcPts val="1001"/>
              </a:spcBef>
              <a:buClr>
                <a:schemeClr val="dk1"/>
              </a:buClr>
              <a:buSzPct val="100000"/>
              <a:buFont typeface="Arial" charset="0"/>
              <a:buChar char="•"/>
            </a:pPr>
            <a:r>
              <a:rPr lang="en-AU" sz="2400" dirty="0">
                <a:latin typeface="+mn-lt"/>
                <a:sym typeface="Arial"/>
              </a:rPr>
              <a:t>Physical inaccessibility</a:t>
            </a:r>
            <a:endParaRPr lang="en-AU" sz="2400" dirty="0">
              <a:latin typeface="+mn-lt"/>
            </a:endParaRPr>
          </a:p>
        </p:txBody>
      </p:sp>
      <p:sp>
        <p:nvSpPr>
          <p:cNvPr id="7" name="Text Placeholder 3"/>
          <p:cNvSpPr txBox="1">
            <a:spLocks/>
          </p:cNvSpPr>
          <p:nvPr/>
        </p:nvSpPr>
        <p:spPr>
          <a:xfrm>
            <a:off x="844214" y="3464739"/>
            <a:ext cx="4473575" cy="72185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Attitudes and experiences </a:t>
            </a:r>
            <a:br>
              <a:rPr lang="en-AU" sz="2400" dirty="0">
                <a:latin typeface="+mn-lt"/>
                <a:sym typeface="Arial"/>
              </a:rPr>
            </a:br>
            <a:r>
              <a:rPr lang="en-AU" sz="2400" dirty="0">
                <a:latin typeface="+mn-lt"/>
                <a:sym typeface="Arial"/>
              </a:rPr>
              <a:t>about people with a disability</a:t>
            </a:r>
            <a:endParaRPr lang="en-AU" sz="2400" dirty="0">
              <a:latin typeface="+mn-lt"/>
            </a:endParaRPr>
          </a:p>
        </p:txBody>
      </p:sp>
      <p:sp>
        <p:nvSpPr>
          <p:cNvPr id="8" name="Text Placeholder 3"/>
          <p:cNvSpPr txBox="1">
            <a:spLocks/>
          </p:cNvSpPr>
          <p:nvPr/>
        </p:nvSpPr>
        <p:spPr>
          <a:xfrm>
            <a:off x="844214" y="4498487"/>
            <a:ext cx="4473575" cy="297246"/>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Perceived discrimination</a:t>
            </a:r>
            <a:endParaRPr lang="en-AU" sz="2400" dirty="0">
              <a:latin typeface="+mn-lt"/>
            </a:endParaRPr>
          </a:p>
        </p:txBody>
      </p:sp>
      <p:sp>
        <p:nvSpPr>
          <p:cNvPr id="9" name="Text Placeholder 3"/>
          <p:cNvSpPr txBox="1">
            <a:spLocks/>
          </p:cNvSpPr>
          <p:nvPr/>
        </p:nvSpPr>
        <p:spPr>
          <a:xfrm>
            <a:off x="844214" y="5107632"/>
            <a:ext cx="4473575" cy="40544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Font typeface="Arial" charset="0"/>
              <a:buChar char="•"/>
            </a:pPr>
            <a:r>
              <a:rPr lang="en-AU" sz="2400" dirty="0">
                <a:latin typeface="+mn-lt"/>
                <a:sym typeface="Arial"/>
              </a:rPr>
              <a:t>Loss of supports</a:t>
            </a:r>
          </a:p>
        </p:txBody>
      </p:sp>
    </p:spTree>
    <p:extLst>
      <p:ext uri="{BB962C8B-B14F-4D97-AF65-F5344CB8AC3E}">
        <p14:creationId xmlns:p14="http://schemas.microsoft.com/office/powerpoint/2010/main" val="8540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91" y="1106895"/>
            <a:ext cx="5133109" cy="2849697"/>
          </a:xfrm>
          <a:prstGeom prst="rect">
            <a:avLst/>
          </a:prstGeom>
        </p:spPr>
      </p:pic>
      <p:sp>
        <p:nvSpPr>
          <p:cNvPr id="2" name="Title 1"/>
          <p:cNvSpPr>
            <a:spLocks noGrp="1"/>
          </p:cNvSpPr>
          <p:nvPr>
            <p:ph type="title"/>
          </p:nvPr>
        </p:nvSpPr>
        <p:spPr>
          <a:xfrm>
            <a:off x="844216" y="1087021"/>
            <a:ext cx="4052637" cy="392864"/>
          </a:xfrm>
        </p:spPr>
        <p:txBody>
          <a:bodyPr>
            <a:noAutofit/>
          </a:bodyPr>
          <a:lstStyle/>
          <a:p>
            <a:r>
              <a:rPr lang="en-AU" dirty="0">
                <a:sym typeface="Arial"/>
              </a:rPr>
              <a:t>RECOGNISING </a:t>
            </a:r>
            <a:br>
              <a:rPr lang="en-AU" dirty="0">
                <a:sym typeface="Arial"/>
              </a:rPr>
            </a:br>
            <a:r>
              <a:rPr lang="en-AU" dirty="0">
                <a:sym typeface="Arial"/>
              </a:rPr>
              <a:t>FAMILY VIOLENCE</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33</a:t>
            </a:fld>
            <a:endParaRPr lang="en-US"/>
          </a:p>
        </p:txBody>
      </p:sp>
      <p:sp>
        <p:nvSpPr>
          <p:cNvPr id="4" name="Text Placeholder 3"/>
          <p:cNvSpPr>
            <a:spLocks noGrp="1"/>
          </p:cNvSpPr>
          <p:nvPr>
            <p:ph type="body" sz="quarter" idx="13"/>
          </p:nvPr>
        </p:nvSpPr>
        <p:spPr>
          <a:xfrm>
            <a:off x="844216" y="1949199"/>
            <a:ext cx="4659117" cy="3384801"/>
          </a:xfrm>
        </p:spPr>
        <p:txBody>
          <a:bodyPr>
            <a:noAutofit/>
          </a:bodyPr>
          <a:lstStyle/>
          <a:p>
            <a:pPr lvl="0">
              <a:lnSpc>
                <a:spcPct val="100000"/>
              </a:lnSpc>
              <a:spcBef>
                <a:spcPts val="1001"/>
              </a:spcBef>
              <a:buClr>
                <a:schemeClr val="accent1"/>
              </a:buClr>
              <a:buSzPts val="2800"/>
            </a:pPr>
            <a:r>
              <a:rPr lang="en-US" dirty="0"/>
              <a:t>Case Study – ‘</a:t>
            </a:r>
            <a:r>
              <a:rPr lang="en-US" dirty="0" err="1"/>
              <a:t>Jasmina</a:t>
            </a:r>
            <a:r>
              <a:rPr lang="en-US" dirty="0"/>
              <a:t>’</a:t>
            </a:r>
          </a:p>
          <a:p>
            <a:pPr lvl="0">
              <a:lnSpc>
                <a:spcPct val="100000"/>
              </a:lnSpc>
              <a:spcBef>
                <a:spcPts val="1001"/>
              </a:spcBef>
              <a:buClr>
                <a:schemeClr val="tx1"/>
              </a:buClr>
              <a:buSzPct val="100000"/>
            </a:pPr>
            <a:r>
              <a:rPr lang="en-US" dirty="0">
                <a:sym typeface="Arial"/>
              </a:rPr>
              <a:t>Now that you’ve worked through some of the complexities and unique forms of domestic and family violence, are you able to identify in this third video some of the subtleties of abuse that women with a disability live with?</a:t>
            </a:r>
            <a:endParaRPr lang="en-US" dirty="0"/>
          </a:p>
        </p:txBody>
      </p:sp>
    </p:spTree>
    <p:extLst>
      <p:ext uri="{BB962C8B-B14F-4D97-AF65-F5344CB8AC3E}">
        <p14:creationId xmlns:p14="http://schemas.microsoft.com/office/powerpoint/2010/main" val="24870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8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2192000" cy="6858000"/>
          </a:xfrm>
          <a:prstGeom prst="rect">
            <a:avLst/>
          </a:prstGeom>
          <a:solidFill>
            <a:srgbClr val="00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051100" y="2407535"/>
            <a:ext cx="5951583" cy="5555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r>
              <a:rPr lang="en-AU" sz="2800" dirty="0">
                <a:solidFill>
                  <a:schemeClr val="bg1"/>
                </a:solidFill>
                <a:latin typeface="+mn-lt"/>
              </a:rPr>
              <a:t>RECOGNISING </a:t>
            </a:r>
            <a:r>
              <a:rPr lang="en-AU" sz="2800">
                <a:solidFill>
                  <a:schemeClr val="bg1"/>
                </a:solidFill>
                <a:latin typeface="+mn-lt"/>
              </a:rPr>
              <a:t>FAMILY VIOLENCE</a:t>
            </a:r>
            <a:endParaRPr lang="en-US" sz="2800" dirty="0">
              <a:solidFill>
                <a:schemeClr val="bg1"/>
              </a:solidFill>
              <a:latin typeface="+mn-lt"/>
            </a:endParaRPr>
          </a:p>
        </p:txBody>
      </p:sp>
      <p:sp>
        <p:nvSpPr>
          <p:cNvPr id="9" name="TextBox 8"/>
          <p:cNvSpPr txBox="1"/>
          <p:nvPr/>
        </p:nvSpPr>
        <p:spPr>
          <a:xfrm>
            <a:off x="1051100" y="3125948"/>
            <a:ext cx="4701517" cy="1200329"/>
          </a:xfrm>
          <a:prstGeom prst="rect">
            <a:avLst/>
          </a:prstGeom>
          <a:noFill/>
        </p:spPr>
        <p:txBody>
          <a:bodyPr wrap="square" rtlCol="0">
            <a:spAutoFit/>
          </a:bodyPr>
          <a:lstStyle/>
          <a:p>
            <a:r>
              <a:rPr lang="en-US" sz="2400" dirty="0">
                <a:solidFill>
                  <a:schemeClr val="bg1"/>
                </a:solidFill>
              </a:rPr>
              <a:t>Please go to the Quiz browser </a:t>
            </a:r>
            <a:br>
              <a:rPr lang="en-US" sz="2400" dirty="0">
                <a:solidFill>
                  <a:schemeClr val="bg1"/>
                </a:solidFill>
              </a:rPr>
            </a:br>
            <a:r>
              <a:rPr lang="en-US" sz="2400" dirty="0">
                <a:solidFill>
                  <a:schemeClr val="bg1"/>
                </a:solidFill>
              </a:rPr>
              <a:t>and answer the Quiz questions </a:t>
            </a:r>
            <a:br>
              <a:rPr lang="en-US" sz="2400" dirty="0">
                <a:solidFill>
                  <a:schemeClr val="bg1"/>
                </a:solidFill>
              </a:rPr>
            </a:br>
            <a:r>
              <a:rPr lang="en-US" sz="2400" dirty="0">
                <a:solidFill>
                  <a:schemeClr val="bg1"/>
                </a:solidFill>
              </a:rPr>
              <a:t>for </a:t>
            </a:r>
            <a:r>
              <a:rPr lang="en-US" sz="2400" b="1" dirty="0">
                <a:solidFill>
                  <a:schemeClr val="bg1"/>
                </a:solidFill>
              </a:rPr>
              <a:t>Section Two (questions 6 - 8).</a:t>
            </a:r>
          </a:p>
        </p:txBody>
      </p:sp>
      <p:sp>
        <p:nvSpPr>
          <p:cNvPr id="10" name="TextBox 9"/>
          <p:cNvSpPr txBox="1"/>
          <p:nvPr/>
        </p:nvSpPr>
        <p:spPr>
          <a:xfrm>
            <a:off x="6096000" y="3125948"/>
            <a:ext cx="4995093" cy="1200329"/>
          </a:xfrm>
          <a:prstGeom prst="rect">
            <a:avLst/>
          </a:prstGeom>
          <a:noFill/>
        </p:spPr>
        <p:txBody>
          <a:bodyPr wrap="square" rtlCol="0">
            <a:spAutoFit/>
          </a:bodyPr>
          <a:lstStyle/>
          <a:p>
            <a:r>
              <a:rPr lang="en-US" sz="2400" dirty="0">
                <a:solidFill>
                  <a:schemeClr val="bg1"/>
                </a:solidFill>
              </a:rPr>
              <a:t>After you have answered these three </a:t>
            </a:r>
            <a:br>
              <a:rPr lang="en-US" sz="2400" dirty="0">
                <a:solidFill>
                  <a:schemeClr val="bg1"/>
                </a:solidFill>
              </a:rPr>
            </a:br>
            <a:r>
              <a:rPr lang="en-US" sz="2400" dirty="0">
                <a:solidFill>
                  <a:schemeClr val="bg1"/>
                </a:solidFill>
              </a:rPr>
              <a:t>questions, return to to the Training Toolkit to read </a:t>
            </a:r>
            <a:r>
              <a:rPr lang="en-US" sz="2400" b="1" dirty="0">
                <a:solidFill>
                  <a:schemeClr val="bg1"/>
                </a:solidFill>
              </a:rPr>
              <a:t>Section Three</a:t>
            </a:r>
            <a:r>
              <a:rPr lang="en-US" sz="2400" dirty="0">
                <a:solidFill>
                  <a:schemeClr val="bg1"/>
                </a:solidFill>
              </a:rPr>
              <a:t>.</a:t>
            </a:r>
          </a:p>
        </p:txBody>
      </p:sp>
      <p:sp>
        <p:nvSpPr>
          <p:cNvPr id="11" name="Title 1"/>
          <p:cNvSpPr txBox="1">
            <a:spLocks/>
          </p:cNvSpPr>
          <p:nvPr/>
        </p:nvSpPr>
        <p:spPr>
          <a:xfrm>
            <a:off x="0" y="686313"/>
            <a:ext cx="12192000" cy="5544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algn="ctr"/>
            <a:r>
              <a:rPr lang="en-AU" sz="3600" dirty="0">
                <a:solidFill>
                  <a:schemeClr val="bg1"/>
                </a:solidFill>
                <a:latin typeface="+mn-lt"/>
                <a:sym typeface="Arial"/>
              </a:rPr>
              <a:t>QUIZ: SECTION TWO</a:t>
            </a:r>
            <a:endParaRPr lang="en-US" sz="3600" dirty="0">
              <a:solidFill>
                <a:schemeClr val="bg1"/>
              </a:solidFill>
              <a:latin typeface="+mn-lt"/>
            </a:endParaRPr>
          </a:p>
        </p:txBody>
      </p:sp>
    </p:spTree>
    <p:extLst>
      <p:ext uri="{BB962C8B-B14F-4D97-AF65-F5344CB8AC3E}">
        <p14:creationId xmlns:p14="http://schemas.microsoft.com/office/powerpoint/2010/main" val="19584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a:t>Section Three</a:t>
            </a:r>
          </a:p>
        </p:txBody>
      </p:sp>
      <p:sp>
        <p:nvSpPr>
          <p:cNvPr id="3" name="Text Placeholder 2"/>
          <p:cNvSpPr>
            <a:spLocks noGrp="1"/>
          </p:cNvSpPr>
          <p:nvPr>
            <p:ph type="body" sz="quarter" idx="10"/>
          </p:nvPr>
        </p:nvSpPr>
        <p:spPr/>
        <p:txBody>
          <a:bodyPr/>
          <a:lstStyle/>
          <a:p>
            <a:r>
              <a:rPr lang="en-US" dirty="0"/>
              <a:t>RESPONDING TO ABUSE</a:t>
            </a:r>
          </a:p>
        </p:txBody>
      </p:sp>
    </p:spTree>
    <p:extLst>
      <p:ext uri="{BB962C8B-B14F-4D97-AF65-F5344CB8AC3E}">
        <p14:creationId xmlns:p14="http://schemas.microsoft.com/office/powerpoint/2010/main" val="1410103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7021"/>
            <a:ext cx="12192000" cy="392864"/>
          </a:xfrm>
        </p:spPr>
        <p:txBody>
          <a:bodyPr>
            <a:noAutofit/>
          </a:bodyPr>
          <a:lstStyle/>
          <a:p>
            <a:pPr algn="ctr"/>
            <a:r>
              <a:rPr lang="en-AU" dirty="0">
                <a:sym typeface="Arial"/>
              </a:rPr>
              <a:t>HOW DO FRONTLINE WORKERS RESPOND?</a:t>
            </a:r>
            <a:br>
              <a:rPr lang="en-AU" dirty="0">
                <a:sym typeface="Arial"/>
              </a:rPr>
            </a:b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36</a:t>
            </a:fld>
            <a:endParaRPr lang="en-US"/>
          </a:p>
        </p:txBody>
      </p:sp>
      <p:sp>
        <p:nvSpPr>
          <p:cNvPr id="10" name="TextBox 9"/>
          <p:cNvSpPr txBox="1"/>
          <p:nvPr/>
        </p:nvSpPr>
        <p:spPr>
          <a:xfrm>
            <a:off x="5842859" y="2957127"/>
            <a:ext cx="2801079" cy="2414974"/>
          </a:xfrm>
          <a:prstGeom prst="rect">
            <a:avLst/>
          </a:prstGeom>
          <a:noFill/>
        </p:spPr>
        <p:txBody>
          <a:bodyPr wrap="square" rtlCol="0">
            <a:noAutofit/>
          </a:bodyPr>
          <a:lstStyle/>
          <a:p>
            <a:pPr marL="225425" lvl="0" indent="-225425">
              <a:buClr>
                <a:schemeClr val="tx1"/>
              </a:buClr>
              <a:buSzPct val="100000"/>
              <a:buFont typeface="Arial" charset="0"/>
              <a:buChar char="•"/>
            </a:pPr>
            <a:r>
              <a:rPr lang="en-AU" sz="2000" dirty="0">
                <a:ea typeface="Tahoma" charset="0"/>
                <a:cs typeface="Tahoma" charset="0"/>
                <a:sym typeface="Calibri"/>
              </a:rPr>
              <a:t>Four step approach: </a:t>
            </a:r>
            <a:br>
              <a:rPr lang="en-AU" sz="2000" dirty="0">
                <a:ea typeface="Tahoma" charset="0"/>
                <a:cs typeface="Tahoma" charset="0"/>
                <a:sym typeface="Calibri"/>
              </a:rPr>
            </a:br>
            <a:r>
              <a:rPr lang="en-AU" sz="2000" dirty="0">
                <a:ea typeface="Tahoma" charset="0"/>
                <a:cs typeface="Tahoma" charset="0"/>
                <a:sym typeface="Calibri"/>
              </a:rPr>
              <a:t>Ask, Name it, Refer, Follow up</a:t>
            </a:r>
          </a:p>
          <a:p>
            <a:pPr lvl="0">
              <a:buClr>
                <a:schemeClr val="bg1"/>
              </a:buClr>
              <a:buSzPct val="100000"/>
            </a:pPr>
            <a:endParaRPr lang="en-AU" sz="2000" dirty="0">
              <a:ea typeface="Tahoma" charset="0"/>
              <a:cs typeface="Tahoma" charset="0"/>
              <a:sym typeface="Arial"/>
            </a:endParaRPr>
          </a:p>
          <a:p>
            <a:pPr marL="225425" lvl="0" indent="-225425">
              <a:buClr>
                <a:schemeClr val="tx1"/>
              </a:buClr>
              <a:buSzPct val="100000"/>
              <a:buFont typeface="Arial" charset="0"/>
              <a:buChar char="•"/>
            </a:pPr>
            <a:r>
              <a:rPr lang="en-AU" sz="2000" dirty="0">
                <a:ea typeface="Tahoma" charset="0"/>
                <a:cs typeface="Tahoma" charset="0"/>
                <a:sym typeface="Calibri"/>
              </a:rPr>
              <a:t>Empowerment circle: </a:t>
            </a:r>
            <a:br>
              <a:rPr lang="en-AU" sz="2000" dirty="0">
                <a:ea typeface="Tahoma" charset="0"/>
                <a:cs typeface="Tahoma" charset="0"/>
                <a:sym typeface="Calibri"/>
              </a:rPr>
            </a:br>
            <a:r>
              <a:rPr lang="en-AU" sz="2000" dirty="0">
                <a:ea typeface="Tahoma" charset="0"/>
                <a:cs typeface="Tahoma" charset="0"/>
                <a:sym typeface="Calibri"/>
              </a:rPr>
              <a:t>Disability friendly</a:t>
            </a:r>
            <a:endParaRPr lang="en-AU" sz="2000" dirty="0">
              <a:ea typeface="Tahoma" charset="0"/>
              <a:cs typeface="Tahoma" charset="0"/>
              <a:sym typeface="Arial"/>
            </a:endParaRPr>
          </a:p>
          <a:p>
            <a:pPr>
              <a:buClr>
                <a:schemeClr val="bg1"/>
              </a:buClr>
            </a:pPr>
            <a:endParaRPr lang="en-US" sz="2000" dirty="0">
              <a:ea typeface="Tahoma" charset="0"/>
              <a:cs typeface="Tahoma" charset="0"/>
            </a:endParaRPr>
          </a:p>
        </p:txBody>
      </p:sp>
      <p:sp>
        <p:nvSpPr>
          <p:cNvPr id="12" name="TextBox 11"/>
          <p:cNvSpPr txBox="1"/>
          <p:nvPr/>
        </p:nvSpPr>
        <p:spPr>
          <a:xfrm>
            <a:off x="9019215" y="2957127"/>
            <a:ext cx="2624637" cy="494743"/>
          </a:xfrm>
          <a:prstGeom prst="rect">
            <a:avLst/>
          </a:prstGeom>
          <a:noFill/>
        </p:spPr>
        <p:txBody>
          <a:bodyPr wrap="square" rtlCol="0">
            <a:noAutofit/>
          </a:bodyPr>
          <a:lstStyle/>
          <a:p>
            <a:pPr marL="266700" lvl="0" indent="-266700">
              <a:buClr>
                <a:schemeClr val="tx1"/>
              </a:buClr>
              <a:buSzPct val="100000"/>
              <a:buFont typeface="Arial" charset="0"/>
              <a:buChar char="•"/>
            </a:pPr>
            <a:r>
              <a:rPr lang="en-AU" sz="2000" dirty="0">
                <a:ea typeface="Tahoma" charset="0"/>
                <a:cs typeface="Tahoma" charset="0"/>
                <a:sym typeface="Calibri"/>
              </a:rPr>
              <a:t>Safety planning</a:t>
            </a:r>
            <a:endParaRPr lang="en-AU" sz="2000" dirty="0">
              <a:ea typeface="Tahoma" charset="0"/>
              <a:cs typeface="Tahoma" charset="0"/>
              <a:sym typeface="Arial"/>
            </a:endParaRPr>
          </a:p>
          <a:p>
            <a:pPr marL="342900" indent="-342900">
              <a:buClr>
                <a:schemeClr val="bg1"/>
              </a:buClr>
              <a:buSzPct val="100000"/>
              <a:buFont typeface="Arial" charset="0"/>
              <a:buChar char="•"/>
            </a:pPr>
            <a:endParaRPr lang="en-US" sz="2000" dirty="0">
              <a:ea typeface="Tahoma" charset="0"/>
              <a:cs typeface="Tahoma" charset="0"/>
            </a:endParaRPr>
          </a:p>
        </p:txBody>
      </p:sp>
      <p:pic>
        <p:nvPicPr>
          <p:cNvPr id="7" name="Google Shape;317;p32" descr="Dipinto acquerello telepatia. Comunicazione con pensier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335457" y="2957127"/>
            <a:ext cx="2160425" cy="1215482"/>
          </a:xfrm>
          <a:prstGeom prst="rect">
            <a:avLst/>
          </a:prstGeom>
          <a:noFill/>
          <a:ln>
            <a:noFill/>
          </a:ln>
        </p:spPr>
      </p:pic>
      <p:sp>
        <p:nvSpPr>
          <p:cNvPr id="22" name="Google Shape;427;p46"/>
          <p:cNvSpPr/>
          <p:nvPr/>
        </p:nvSpPr>
        <p:spPr>
          <a:xfrm>
            <a:off x="367618" y="2000618"/>
            <a:ext cx="2631638" cy="586800"/>
          </a:xfrm>
          <a:prstGeom prst="rect">
            <a:avLst/>
          </a:prstGeom>
          <a:solidFill>
            <a:schemeClr val="accent2"/>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a:solidFill>
                  <a:schemeClr val="lt1"/>
                </a:solidFill>
                <a:latin typeface="Calibri"/>
                <a:ea typeface="Calibri"/>
                <a:cs typeface="Calibri"/>
                <a:sym typeface="Calibri"/>
              </a:rPr>
              <a:t>COMMUNICATION</a:t>
            </a:r>
            <a:endParaRPr sz="1400" b="0" i="0" u="none" strike="noStrike" cap="none" dirty="0">
              <a:solidFill>
                <a:srgbClr val="000000"/>
              </a:solidFill>
              <a:latin typeface="Arial"/>
              <a:ea typeface="Arial"/>
              <a:cs typeface="Arial"/>
              <a:sym typeface="Arial"/>
            </a:endParaRPr>
          </a:p>
        </p:txBody>
      </p:sp>
      <p:sp>
        <p:nvSpPr>
          <p:cNvPr id="23" name="Google Shape;428;p46"/>
          <p:cNvSpPr/>
          <p:nvPr/>
        </p:nvSpPr>
        <p:spPr>
          <a:xfrm>
            <a:off x="3346233" y="2000618"/>
            <a:ext cx="2149649" cy="586800"/>
          </a:xfrm>
          <a:prstGeom prst="rect">
            <a:avLst/>
          </a:prstGeom>
          <a:solidFill>
            <a:schemeClr val="accent3"/>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FOLLOW MY LEAD</a:t>
            </a:r>
            <a:endParaRPr sz="1400" b="0" i="0" u="none" strike="noStrike" cap="none" dirty="0">
              <a:solidFill>
                <a:srgbClr val="000000"/>
              </a:solidFill>
              <a:latin typeface="Arial"/>
              <a:ea typeface="Arial"/>
              <a:cs typeface="Arial"/>
              <a:sym typeface="Arial"/>
            </a:endParaRPr>
          </a:p>
        </p:txBody>
      </p:sp>
      <p:sp>
        <p:nvSpPr>
          <p:cNvPr id="24" name="Google Shape;428;p46"/>
          <p:cNvSpPr/>
          <p:nvPr/>
        </p:nvSpPr>
        <p:spPr>
          <a:xfrm>
            <a:off x="5842859" y="2000618"/>
            <a:ext cx="2829379" cy="586800"/>
          </a:xfrm>
          <a:prstGeom prst="rect">
            <a:avLst/>
          </a:prstGeom>
          <a:solidFill>
            <a:schemeClr val="accent4"/>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ASSESSMENT TOOLS</a:t>
            </a:r>
            <a:endParaRPr sz="1400" b="0" i="0" u="none" strike="noStrike" cap="none" dirty="0">
              <a:solidFill>
                <a:srgbClr val="000000"/>
              </a:solidFill>
              <a:latin typeface="Arial"/>
              <a:ea typeface="Arial"/>
              <a:cs typeface="Arial"/>
              <a:sym typeface="Arial"/>
            </a:endParaRPr>
          </a:p>
        </p:txBody>
      </p:sp>
      <p:sp>
        <p:nvSpPr>
          <p:cNvPr id="25" name="Google Shape;428;p46"/>
          <p:cNvSpPr/>
          <p:nvPr/>
        </p:nvSpPr>
        <p:spPr>
          <a:xfrm>
            <a:off x="9019215" y="2000618"/>
            <a:ext cx="2829379" cy="586800"/>
          </a:xfrm>
          <a:prstGeom prst="rect">
            <a:avLst/>
          </a:prstGeom>
          <a:solidFill>
            <a:schemeClr val="accent5"/>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PATHWAY TO SAFETY</a:t>
            </a:r>
            <a:endParaRPr sz="1400" b="0" i="0" u="none" strike="noStrike" cap="none" dirty="0">
              <a:solidFill>
                <a:srgbClr val="000000"/>
              </a:solidFill>
              <a:latin typeface="Arial"/>
              <a:ea typeface="Arial"/>
              <a:cs typeface="Arial"/>
              <a:sym typeface="Arial"/>
            </a:endParaRPr>
          </a:p>
        </p:txBody>
      </p:sp>
      <p:sp>
        <p:nvSpPr>
          <p:cNvPr id="4" name="TextBox 3"/>
          <p:cNvSpPr txBox="1"/>
          <p:nvPr/>
        </p:nvSpPr>
        <p:spPr>
          <a:xfrm>
            <a:off x="367618" y="2957127"/>
            <a:ext cx="2447020" cy="1015663"/>
          </a:xfrm>
          <a:prstGeom prst="rect">
            <a:avLst/>
          </a:prstGeom>
          <a:noFill/>
        </p:spPr>
        <p:txBody>
          <a:bodyPr wrap="square" rtlCol="0">
            <a:spAutoFit/>
          </a:bodyPr>
          <a:lstStyle/>
          <a:p>
            <a:pPr marL="225425" indent="-225425">
              <a:buFont typeface="Arial" charset="0"/>
              <a:buChar char="•"/>
            </a:pPr>
            <a:r>
              <a:rPr lang="en-US" sz="2000" dirty="0"/>
              <a:t>Pictograms of domestic and family violence</a:t>
            </a:r>
          </a:p>
        </p:txBody>
      </p:sp>
      <p:sp>
        <p:nvSpPr>
          <p:cNvPr id="13" name="TextBox 12">
            <a:extLst>
              <a:ext uri="{FF2B5EF4-FFF2-40B4-BE49-F238E27FC236}">
                <a16:creationId xmlns:a16="http://schemas.microsoft.com/office/drawing/2014/main" id="{9293E2BD-5441-4493-8615-6BBAEF9174F9}"/>
              </a:ext>
            </a:extLst>
          </p:cNvPr>
          <p:cNvSpPr txBox="1"/>
          <p:nvPr/>
        </p:nvSpPr>
        <p:spPr>
          <a:xfrm>
            <a:off x="3335457" y="4403818"/>
            <a:ext cx="1653298" cy="276999"/>
          </a:xfrm>
          <a:prstGeom prst="rect">
            <a:avLst/>
          </a:prstGeom>
          <a:noFill/>
        </p:spPr>
        <p:txBody>
          <a:bodyPr wrap="square" rtlCol="0">
            <a:spAutoFit/>
          </a:bodyPr>
          <a:lstStyle/>
          <a:p>
            <a:pPr lvl="0">
              <a:buClr>
                <a:srgbClr val="000000"/>
              </a:buClr>
              <a:buSzPts val="2800"/>
            </a:pPr>
            <a:r>
              <a:rPr lang="en-AU" sz="1200" i="1" dirty="0">
                <a:solidFill>
                  <a:schemeClr val="tx1">
                    <a:lumMod val="50000"/>
                    <a:lumOff val="50000"/>
                  </a:schemeClr>
                </a:solidFill>
                <a:ea typeface="Tahoma" charset="0"/>
                <a:cs typeface="Tahoma" charset="0"/>
                <a:sym typeface="Arial"/>
              </a:rPr>
              <a:t>See video on slide 38</a:t>
            </a:r>
            <a:endParaRPr lang="en-AU" sz="1200" dirty="0">
              <a:solidFill>
                <a:schemeClr val="tx1">
                  <a:lumMod val="50000"/>
                  <a:lumOff val="50000"/>
                </a:schemeClr>
              </a:solidFill>
              <a:ea typeface="Tahoma" charset="0"/>
              <a:cs typeface="Tahoma" charset="0"/>
              <a:sym typeface="Arial"/>
            </a:endParaRPr>
          </a:p>
        </p:txBody>
      </p:sp>
    </p:spTree>
    <p:extLst>
      <p:ext uri="{BB962C8B-B14F-4D97-AF65-F5344CB8AC3E}">
        <p14:creationId xmlns:p14="http://schemas.microsoft.com/office/powerpoint/2010/main" val="1468555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60" y="718653"/>
            <a:ext cx="4052637" cy="392864"/>
          </a:xfrm>
        </p:spPr>
        <p:txBody>
          <a:bodyPr>
            <a:noAutofit/>
          </a:bodyPr>
          <a:lstStyle/>
          <a:p>
            <a:r>
              <a:rPr lang="en-US" dirty="0"/>
              <a:t>COMMUNICATION TOOLS</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37</a:t>
            </a:fld>
            <a:endParaRPr lang="en-US" dirty="0">
              <a:solidFill>
                <a:schemeClr val="tx1"/>
              </a:solidFill>
            </a:endParaRPr>
          </a:p>
        </p:txBody>
      </p:sp>
      <p:sp>
        <p:nvSpPr>
          <p:cNvPr id="8" name="Text Placeholder 7"/>
          <p:cNvSpPr>
            <a:spLocks noGrp="1"/>
          </p:cNvSpPr>
          <p:nvPr>
            <p:ph type="body" sz="quarter" idx="13"/>
          </p:nvPr>
        </p:nvSpPr>
        <p:spPr>
          <a:xfrm>
            <a:off x="624760" y="1364670"/>
            <a:ext cx="9744536" cy="391664"/>
          </a:xfrm>
        </p:spPr>
        <p:txBody>
          <a:bodyPr>
            <a:normAutofit lnSpcReduction="10000"/>
          </a:bodyPr>
          <a:lstStyle/>
          <a:p>
            <a:pPr lvl="0"/>
            <a:r>
              <a:rPr lang="en-AU" dirty="0">
                <a:ea typeface="Arial"/>
                <a:cs typeface="Arial"/>
                <a:sym typeface="Arial"/>
              </a:rPr>
              <a:t>Pictograms of </a:t>
            </a:r>
            <a:r>
              <a:rPr lang="en-AU">
                <a:ea typeface="Arial"/>
                <a:cs typeface="Arial"/>
                <a:sym typeface="Arial"/>
              </a:rPr>
              <a:t>Domestic and </a:t>
            </a:r>
            <a:r>
              <a:rPr lang="en-AU" dirty="0">
                <a:ea typeface="Arial"/>
                <a:cs typeface="Arial"/>
                <a:sym typeface="Arial"/>
              </a:rPr>
              <a:t>Family Violence</a:t>
            </a:r>
          </a:p>
          <a:p>
            <a:pPr lvl="0"/>
            <a:endParaRPr lang="en-AU" dirty="0">
              <a:ea typeface="Arial"/>
              <a:cs typeface="Arial"/>
              <a:sym typeface="Arial"/>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l="3788" r="77494" b="58933"/>
          <a:stretch/>
        </p:blipFill>
        <p:spPr>
          <a:xfrm>
            <a:off x="475488" y="1560502"/>
            <a:ext cx="1572768" cy="4882897"/>
          </a:xfrm>
          <a:prstGeom prst="rect">
            <a:avLst/>
          </a:prstGeom>
        </p:spPr>
      </p:pic>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2288" t="824" r="58994" b="58109"/>
          <a:stretch/>
        </p:blipFill>
        <p:spPr>
          <a:xfrm>
            <a:off x="4029456" y="1658418"/>
            <a:ext cx="1572768" cy="4882897"/>
          </a:xfrm>
          <a:prstGeom prst="rect">
            <a:avLst/>
          </a:prstGeom>
        </p:spPr>
      </p:pic>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38901" t="824" r="41693" b="58109"/>
          <a:stretch/>
        </p:blipFill>
        <p:spPr>
          <a:xfrm>
            <a:off x="7105610" y="1657731"/>
            <a:ext cx="1630600" cy="4882897"/>
          </a:xfrm>
          <a:prstGeom prst="rect">
            <a:avLst/>
          </a:prstGeom>
        </p:spPr>
      </p:pic>
      <p:sp>
        <p:nvSpPr>
          <p:cNvPr id="11" name="Text Placeholder 7"/>
          <p:cNvSpPr txBox="1">
            <a:spLocks/>
          </p:cNvSpPr>
          <p:nvPr/>
        </p:nvSpPr>
        <p:spPr>
          <a:xfrm>
            <a:off x="2048256" y="2384693"/>
            <a:ext cx="1755648" cy="71357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a:ea typeface="Arial"/>
                <a:cs typeface="Arial"/>
                <a:sym typeface="Arial"/>
              </a:rPr>
              <a:t>Controlling your money</a:t>
            </a:r>
            <a:endParaRPr lang="en-AU" dirty="0">
              <a:ea typeface="Arial"/>
              <a:cs typeface="Arial"/>
              <a:sym typeface="Arial"/>
            </a:endParaRPr>
          </a:p>
        </p:txBody>
      </p:sp>
      <p:sp>
        <p:nvSpPr>
          <p:cNvPr id="12" name="Text Placeholder 7"/>
          <p:cNvSpPr txBox="1">
            <a:spLocks/>
          </p:cNvSpPr>
          <p:nvPr/>
        </p:nvSpPr>
        <p:spPr>
          <a:xfrm>
            <a:off x="2048256" y="3822514"/>
            <a:ext cx="1755648" cy="65262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ea typeface="Arial"/>
                <a:cs typeface="Arial"/>
                <a:sym typeface="Arial"/>
              </a:rPr>
              <a:t>Making threats</a:t>
            </a:r>
          </a:p>
        </p:txBody>
      </p:sp>
      <p:sp>
        <p:nvSpPr>
          <p:cNvPr id="13" name="Text Placeholder 7"/>
          <p:cNvSpPr txBox="1">
            <a:spLocks/>
          </p:cNvSpPr>
          <p:nvPr/>
        </p:nvSpPr>
        <p:spPr>
          <a:xfrm>
            <a:off x="2048256" y="5254024"/>
            <a:ext cx="1755648" cy="64652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a:ea typeface="Arial"/>
                <a:cs typeface="Arial"/>
                <a:sym typeface="Arial"/>
              </a:rPr>
              <a:t>Spying </a:t>
            </a:r>
            <a:br>
              <a:rPr lang="en-AU">
                <a:ea typeface="Arial"/>
                <a:cs typeface="Arial"/>
                <a:sym typeface="Arial"/>
              </a:rPr>
            </a:br>
            <a:r>
              <a:rPr lang="en-AU">
                <a:ea typeface="Arial"/>
                <a:cs typeface="Arial"/>
                <a:sym typeface="Arial"/>
              </a:rPr>
              <a:t>on you</a:t>
            </a:r>
            <a:endParaRPr lang="en-AU" dirty="0">
              <a:ea typeface="Arial"/>
              <a:cs typeface="Arial"/>
              <a:sym typeface="Arial"/>
            </a:endParaRPr>
          </a:p>
        </p:txBody>
      </p:sp>
      <p:sp>
        <p:nvSpPr>
          <p:cNvPr id="17" name="Text Placeholder 7"/>
          <p:cNvSpPr txBox="1">
            <a:spLocks/>
          </p:cNvSpPr>
          <p:nvPr/>
        </p:nvSpPr>
        <p:spPr>
          <a:xfrm>
            <a:off x="5478419" y="2384693"/>
            <a:ext cx="1507597" cy="77155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a:ea typeface="Arial"/>
                <a:cs typeface="Arial"/>
                <a:sym typeface="Arial"/>
              </a:rPr>
              <a:t>Hurting </a:t>
            </a:r>
            <a:br>
              <a:rPr lang="en-AU">
                <a:ea typeface="Arial"/>
                <a:cs typeface="Arial"/>
                <a:sym typeface="Arial"/>
              </a:rPr>
            </a:br>
            <a:r>
              <a:rPr lang="en-AU">
                <a:ea typeface="Arial"/>
                <a:cs typeface="Arial"/>
                <a:sym typeface="Arial"/>
              </a:rPr>
              <a:t>you </a:t>
            </a:r>
            <a:endParaRPr lang="en-AU" dirty="0">
              <a:ea typeface="Arial"/>
              <a:cs typeface="Arial"/>
              <a:sym typeface="Arial"/>
            </a:endParaRPr>
          </a:p>
        </p:txBody>
      </p:sp>
      <p:sp>
        <p:nvSpPr>
          <p:cNvPr id="18" name="Text Placeholder 7"/>
          <p:cNvSpPr txBox="1">
            <a:spLocks/>
          </p:cNvSpPr>
          <p:nvPr/>
        </p:nvSpPr>
        <p:spPr>
          <a:xfrm>
            <a:off x="5478419" y="3822514"/>
            <a:ext cx="1507597" cy="72227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a:ea typeface="Arial"/>
                <a:cs typeface="Arial"/>
                <a:sym typeface="Arial"/>
              </a:rPr>
              <a:t>Unwanted sex</a:t>
            </a:r>
            <a:endParaRPr lang="en-AU" dirty="0">
              <a:ea typeface="Arial"/>
              <a:cs typeface="Arial"/>
              <a:sym typeface="Arial"/>
            </a:endParaRPr>
          </a:p>
        </p:txBody>
      </p:sp>
      <p:sp>
        <p:nvSpPr>
          <p:cNvPr id="19" name="Text Placeholder 7"/>
          <p:cNvSpPr txBox="1">
            <a:spLocks/>
          </p:cNvSpPr>
          <p:nvPr/>
        </p:nvSpPr>
        <p:spPr>
          <a:xfrm>
            <a:off x="5478419" y="5254024"/>
            <a:ext cx="1507597" cy="64652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a:ea typeface="Arial"/>
                <a:cs typeface="Arial"/>
                <a:sym typeface="Arial"/>
              </a:rPr>
              <a:t>Stalking </a:t>
            </a:r>
            <a:br>
              <a:rPr lang="en-AU">
                <a:ea typeface="Arial"/>
                <a:cs typeface="Arial"/>
                <a:sym typeface="Arial"/>
              </a:rPr>
            </a:br>
            <a:r>
              <a:rPr lang="en-AU">
                <a:ea typeface="Arial"/>
                <a:cs typeface="Arial"/>
                <a:sym typeface="Arial"/>
              </a:rPr>
              <a:t>you</a:t>
            </a:r>
            <a:endParaRPr lang="en-AU" dirty="0">
              <a:ea typeface="Arial"/>
              <a:cs typeface="Arial"/>
              <a:sym typeface="Arial"/>
            </a:endParaRPr>
          </a:p>
        </p:txBody>
      </p:sp>
      <p:sp>
        <p:nvSpPr>
          <p:cNvPr id="20" name="Text Placeholder 7"/>
          <p:cNvSpPr txBox="1">
            <a:spLocks/>
          </p:cNvSpPr>
          <p:nvPr/>
        </p:nvSpPr>
        <p:spPr>
          <a:xfrm>
            <a:off x="8748402" y="2384693"/>
            <a:ext cx="2075768" cy="73220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ea typeface="Arial"/>
                <a:cs typeface="Arial"/>
                <a:sym typeface="Arial"/>
              </a:rPr>
              <a:t>Stopping you seeing people</a:t>
            </a:r>
          </a:p>
        </p:txBody>
      </p:sp>
      <p:sp>
        <p:nvSpPr>
          <p:cNvPr id="21" name="Text Placeholder 7"/>
          <p:cNvSpPr txBox="1">
            <a:spLocks/>
          </p:cNvSpPr>
          <p:nvPr/>
        </p:nvSpPr>
        <p:spPr>
          <a:xfrm>
            <a:off x="8748402" y="3822514"/>
            <a:ext cx="1755648" cy="72158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ea typeface="Arial"/>
                <a:cs typeface="Arial"/>
                <a:sym typeface="Arial"/>
              </a:rPr>
              <a:t>Shouting</a:t>
            </a:r>
            <a:br>
              <a:rPr lang="en-AU" dirty="0">
                <a:ea typeface="Arial"/>
                <a:cs typeface="Arial"/>
                <a:sym typeface="Arial"/>
              </a:rPr>
            </a:br>
            <a:r>
              <a:rPr lang="en-AU" dirty="0">
                <a:ea typeface="Arial"/>
                <a:cs typeface="Arial"/>
                <a:sym typeface="Arial"/>
              </a:rPr>
              <a:t>at you</a:t>
            </a:r>
          </a:p>
        </p:txBody>
      </p:sp>
      <p:sp>
        <p:nvSpPr>
          <p:cNvPr id="22" name="Text Placeholder 7"/>
          <p:cNvSpPr txBox="1">
            <a:spLocks/>
          </p:cNvSpPr>
          <p:nvPr/>
        </p:nvSpPr>
        <p:spPr>
          <a:xfrm>
            <a:off x="8748402" y="5254024"/>
            <a:ext cx="1911176" cy="1026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ea typeface="Arial"/>
                <a:cs typeface="Arial"/>
                <a:sym typeface="Arial"/>
              </a:rPr>
              <a:t>Stopping your religion or customs</a:t>
            </a:r>
          </a:p>
        </p:txBody>
      </p:sp>
    </p:spTree>
    <p:extLst>
      <p:ext uri="{BB962C8B-B14F-4D97-AF65-F5344CB8AC3E}">
        <p14:creationId xmlns:p14="http://schemas.microsoft.com/office/powerpoint/2010/main" val="105977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9641" y="1949199"/>
            <a:ext cx="5036109" cy="2794331"/>
          </a:xfrm>
          <a:prstGeom prst="rect">
            <a:avLst/>
          </a:prstGeom>
        </p:spPr>
      </p:pic>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38</a:t>
            </a:fld>
            <a:endParaRPr lang="en-US" dirty="0">
              <a:solidFill>
                <a:schemeClr val="tx1"/>
              </a:solidFill>
            </a:endParaRPr>
          </a:p>
        </p:txBody>
      </p:sp>
      <p:sp>
        <p:nvSpPr>
          <p:cNvPr id="3" name="Title 2"/>
          <p:cNvSpPr>
            <a:spLocks noGrp="1"/>
          </p:cNvSpPr>
          <p:nvPr>
            <p:ph type="title"/>
          </p:nvPr>
        </p:nvSpPr>
        <p:spPr>
          <a:xfrm>
            <a:off x="844216" y="872534"/>
            <a:ext cx="4052637" cy="392864"/>
          </a:xfrm>
        </p:spPr>
        <p:txBody>
          <a:bodyPr>
            <a:noAutofit/>
          </a:bodyPr>
          <a:lstStyle/>
          <a:p>
            <a:r>
              <a:rPr lang="en-AU" dirty="0">
                <a:sym typeface="Arial"/>
              </a:rPr>
              <a:t>FOLLOW MY LEAD</a:t>
            </a:r>
            <a:endParaRPr lang="en-US" dirty="0"/>
          </a:p>
        </p:txBody>
      </p:sp>
      <p:sp>
        <p:nvSpPr>
          <p:cNvPr id="4" name="Text Placeholder 3"/>
          <p:cNvSpPr>
            <a:spLocks noGrp="1"/>
          </p:cNvSpPr>
          <p:nvPr>
            <p:ph type="body" sz="quarter" idx="13"/>
          </p:nvPr>
        </p:nvSpPr>
        <p:spPr>
          <a:xfrm>
            <a:off x="844216" y="1708215"/>
            <a:ext cx="4760717" cy="1115733"/>
          </a:xfrm>
        </p:spPr>
        <p:txBody>
          <a:bodyPr>
            <a:noAutofit/>
          </a:bodyPr>
          <a:lstStyle/>
          <a:p>
            <a:pPr marL="280988" lvl="0" indent="-280988">
              <a:lnSpc>
                <a:spcPct val="100000"/>
              </a:lnSpc>
              <a:spcBef>
                <a:spcPts val="0"/>
              </a:spcBef>
              <a:buClr>
                <a:schemeClr val="dk1"/>
              </a:buClr>
              <a:buSzPct val="100000"/>
              <a:buFont typeface="Arial" charset="0"/>
              <a:buChar char="•"/>
            </a:pPr>
            <a:r>
              <a:rPr lang="en-AU" dirty="0">
                <a:sym typeface="Arial"/>
              </a:rPr>
              <a:t>How ready are you as a worker </a:t>
            </a:r>
            <a:br>
              <a:rPr lang="en-AU" dirty="0">
                <a:sym typeface="Arial"/>
              </a:rPr>
            </a:br>
            <a:r>
              <a:rPr lang="en-AU" dirty="0">
                <a:sym typeface="Arial"/>
              </a:rPr>
              <a:t>to respond if your client shares with you?</a:t>
            </a:r>
            <a:endParaRPr lang="en-US" dirty="0"/>
          </a:p>
        </p:txBody>
      </p:sp>
      <p:sp>
        <p:nvSpPr>
          <p:cNvPr id="8" name="Text Placeholder 3"/>
          <p:cNvSpPr>
            <a:spLocks noGrp="1"/>
          </p:cNvSpPr>
          <p:nvPr>
            <p:ph type="body" sz="quarter" idx="13"/>
          </p:nvPr>
        </p:nvSpPr>
        <p:spPr>
          <a:xfrm>
            <a:off x="844216" y="3112791"/>
            <a:ext cx="4760717" cy="1423767"/>
          </a:xfrm>
        </p:spPr>
        <p:txBody>
          <a:bodyPr>
            <a:noAutofit/>
          </a:bodyPr>
          <a:lstStyle/>
          <a:p>
            <a:pPr marL="280988" lvl="0" indent="-280988">
              <a:lnSpc>
                <a:spcPct val="100000"/>
              </a:lnSpc>
              <a:spcBef>
                <a:spcPts val="0"/>
              </a:spcBef>
              <a:buClr>
                <a:schemeClr val="dk1"/>
              </a:buClr>
              <a:buSzPct val="100000"/>
              <a:buFont typeface="Arial" charset="0"/>
              <a:buChar char="•"/>
            </a:pPr>
            <a:r>
              <a:rPr lang="en-AU" dirty="0">
                <a:sym typeface="Arial"/>
              </a:rPr>
              <a:t>How you respond to your client when they share, and in the time that follows, matters to your client significantly.</a:t>
            </a:r>
            <a:endParaRPr lang="en-US" dirty="0"/>
          </a:p>
        </p:txBody>
      </p:sp>
      <p:sp>
        <p:nvSpPr>
          <p:cNvPr id="9" name="Text Placeholder 3"/>
          <p:cNvSpPr>
            <a:spLocks noGrp="1"/>
          </p:cNvSpPr>
          <p:nvPr>
            <p:ph type="body" sz="quarter" idx="13"/>
          </p:nvPr>
        </p:nvSpPr>
        <p:spPr>
          <a:xfrm>
            <a:off x="844215" y="4825401"/>
            <a:ext cx="4760718" cy="1473799"/>
          </a:xfrm>
        </p:spPr>
        <p:txBody>
          <a:bodyPr>
            <a:noAutofit/>
          </a:bodyPr>
          <a:lstStyle/>
          <a:p>
            <a:pPr marL="280988" lvl="0" indent="-280988">
              <a:lnSpc>
                <a:spcPct val="100000"/>
              </a:lnSpc>
              <a:buFont typeface="Arial" charset="0"/>
              <a:buChar char="•"/>
            </a:pPr>
            <a:r>
              <a:rPr lang="en-AU" dirty="0">
                <a:sym typeface="Arial"/>
              </a:rPr>
              <a:t>A good first step is to learn more about the world of your client and how the violence harms their safety and wellbeing.</a:t>
            </a:r>
            <a:endParaRPr lang="en-US" dirty="0"/>
          </a:p>
        </p:txBody>
      </p:sp>
    </p:spTree>
    <p:extLst>
      <p:ext uri="{BB962C8B-B14F-4D97-AF65-F5344CB8AC3E}">
        <p14:creationId xmlns:p14="http://schemas.microsoft.com/office/powerpoint/2010/main" val="1134300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39</a:t>
            </a:fld>
            <a:endParaRPr lang="en-US"/>
          </a:p>
        </p:txBody>
      </p:sp>
      <p:sp>
        <p:nvSpPr>
          <p:cNvPr id="4" name="Text Placeholder 3"/>
          <p:cNvSpPr>
            <a:spLocks noGrp="1"/>
          </p:cNvSpPr>
          <p:nvPr>
            <p:ph type="body" sz="quarter" idx="13"/>
          </p:nvPr>
        </p:nvSpPr>
        <p:spPr>
          <a:xfrm>
            <a:off x="844216" y="2819913"/>
            <a:ext cx="4388184" cy="2191769"/>
          </a:xfrm>
        </p:spPr>
        <p:txBody>
          <a:bodyPr>
            <a:noAutofit/>
          </a:bodyPr>
          <a:lstStyle/>
          <a:p>
            <a:pPr lvl="0">
              <a:lnSpc>
                <a:spcPct val="100000"/>
              </a:lnSpc>
              <a:spcBef>
                <a:spcPts val="0"/>
              </a:spcBef>
              <a:buClr>
                <a:schemeClr val="dk1"/>
              </a:buClr>
              <a:buSzPct val="100000"/>
            </a:pPr>
            <a:r>
              <a:rPr lang="en-AU" dirty="0">
                <a:sym typeface="Arial"/>
              </a:rPr>
              <a:t>If you use the four step approach, be mindful that it is direct in its questioning. </a:t>
            </a:r>
          </a:p>
          <a:p>
            <a:pPr lvl="0">
              <a:lnSpc>
                <a:spcPct val="100000"/>
              </a:lnSpc>
              <a:spcBef>
                <a:spcPts val="0"/>
              </a:spcBef>
              <a:buClr>
                <a:schemeClr val="dk1"/>
              </a:buClr>
              <a:buSzPct val="100000"/>
            </a:pPr>
            <a:endParaRPr lang="en-AU" dirty="0">
              <a:sym typeface="Arial"/>
            </a:endParaRPr>
          </a:p>
          <a:p>
            <a:pPr lvl="0">
              <a:lnSpc>
                <a:spcPct val="100000"/>
              </a:lnSpc>
              <a:spcBef>
                <a:spcPts val="0"/>
              </a:spcBef>
              <a:buClr>
                <a:schemeClr val="dk1"/>
              </a:buClr>
              <a:buSzPct val="100000"/>
            </a:pPr>
            <a:r>
              <a:rPr lang="en-AU" dirty="0">
                <a:sym typeface="Arial"/>
              </a:rPr>
              <a:t>Ask with understanding and empathy.</a:t>
            </a:r>
            <a:endParaRPr lang="en-AU" dirty="0"/>
          </a:p>
        </p:txBody>
      </p:sp>
      <p:sp>
        <p:nvSpPr>
          <p:cNvPr id="5" name="Text Placeholder 4"/>
          <p:cNvSpPr>
            <a:spLocks noGrp="1"/>
          </p:cNvSpPr>
          <p:nvPr>
            <p:ph type="body" sz="quarter" idx="14"/>
          </p:nvPr>
        </p:nvSpPr>
        <p:spPr>
          <a:xfrm>
            <a:off x="6400800" y="658489"/>
            <a:ext cx="4978399" cy="1000978"/>
          </a:xfrm>
        </p:spPr>
        <p:txBody>
          <a:bodyPr>
            <a:noAutofit/>
          </a:bodyPr>
          <a:lstStyle/>
          <a:p>
            <a:pPr marL="537210" indent="-457200">
              <a:lnSpc>
                <a:spcPct val="100000"/>
              </a:lnSpc>
              <a:spcBef>
                <a:spcPts val="1001"/>
              </a:spcBef>
              <a:buClr>
                <a:schemeClr val="accent1"/>
              </a:buClr>
              <a:buSzPct val="100000"/>
              <a:buFont typeface="+mj-lt"/>
              <a:buAutoNum type="arabicPeriod"/>
            </a:pPr>
            <a:r>
              <a:rPr lang="en-AU" sz="2200" dirty="0">
                <a:solidFill>
                  <a:schemeClr val="accent1"/>
                </a:solidFill>
                <a:sym typeface="Arial"/>
              </a:rPr>
              <a:t>ASK:</a:t>
            </a:r>
            <a:r>
              <a:rPr lang="en-AU" sz="2200" dirty="0">
                <a:sym typeface="Arial"/>
              </a:rPr>
              <a:t> For example, do you feel safe in your home? Ask this sensitively and in a safe environment. </a:t>
            </a:r>
          </a:p>
        </p:txBody>
      </p:sp>
      <p:sp>
        <p:nvSpPr>
          <p:cNvPr id="6" name="Text Placeholder 4"/>
          <p:cNvSpPr txBox="1">
            <a:spLocks/>
          </p:cNvSpPr>
          <p:nvPr/>
        </p:nvSpPr>
        <p:spPr>
          <a:xfrm>
            <a:off x="6400800" y="1883512"/>
            <a:ext cx="5187142" cy="1345517"/>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7210" indent="-457200">
              <a:lnSpc>
                <a:spcPct val="100000"/>
              </a:lnSpc>
              <a:spcBef>
                <a:spcPts val="1001"/>
              </a:spcBef>
              <a:buClr>
                <a:schemeClr val="accent1"/>
              </a:buClr>
              <a:buSzPct val="100000"/>
              <a:buFont typeface="+mj-lt"/>
              <a:buAutoNum type="arabicPeriod" startAt="2"/>
            </a:pPr>
            <a:r>
              <a:rPr lang="en-AU" sz="2200" dirty="0">
                <a:solidFill>
                  <a:schemeClr val="accent1"/>
                </a:solidFill>
                <a:latin typeface="+mn-lt"/>
                <a:sym typeface="Arial"/>
              </a:rPr>
              <a:t>NAME IT:</a:t>
            </a:r>
            <a:r>
              <a:rPr lang="en-AU" sz="2200" dirty="0">
                <a:latin typeface="+mn-lt"/>
                <a:sym typeface="Arial"/>
              </a:rPr>
              <a:t> Call it what it is, and let them know that what they’re experiencing is violence or abuse and it is not okay for someone to treat them that way.</a:t>
            </a:r>
          </a:p>
        </p:txBody>
      </p:sp>
      <p:sp>
        <p:nvSpPr>
          <p:cNvPr id="7" name="Text Placeholder 4"/>
          <p:cNvSpPr txBox="1">
            <a:spLocks/>
          </p:cNvSpPr>
          <p:nvPr/>
        </p:nvSpPr>
        <p:spPr>
          <a:xfrm>
            <a:off x="6400799" y="3453074"/>
            <a:ext cx="5293217" cy="1334564"/>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7210" indent="-457200">
              <a:lnSpc>
                <a:spcPct val="100000"/>
              </a:lnSpc>
              <a:spcBef>
                <a:spcPts val="1001"/>
              </a:spcBef>
              <a:buClr>
                <a:schemeClr val="accent1"/>
              </a:buClr>
              <a:buSzPct val="100000"/>
              <a:buFont typeface="+mj-lt"/>
              <a:buAutoNum type="arabicPeriod" startAt="3"/>
            </a:pPr>
            <a:r>
              <a:rPr lang="en-AU" sz="2200" dirty="0">
                <a:solidFill>
                  <a:schemeClr val="accent1"/>
                </a:solidFill>
                <a:latin typeface="+mn-lt"/>
                <a:sym typeface="Arial"/>
              </a:rPr>
              <a:t>REFER:</a:t>
            </a:r>
            <a:r>
              <a:rPr lang="en-AU" sz="2200" dirty="0">
                <a:solidFill>
                  <a:srgbClr val="FF6600"/>
                </a:solidFill>
                <a:latin typeface="+mn-lt"/>
                <a:sym typeface="Arial"/>
              </a:rPr>
              <a:t> </a:t>
            </a:r>
            <a:r>
              <a:rPr lang="en-AU" sz="2200" dirty="0">
                <a:latin typeface="+mn-lt"/>
                <a:sym typeface="Arial"/>
              </a:rPr>
              <a:t>If in immediate danger, call 000. If not, refer them to a specialist service or give them enough information </a:t>
            </a:r>
            <a:br>
              <a:rPr lang="en-AU" sz="2200" dirty="0">
                <a:latin typeface="+mn-lt"/>
                <a:sym typeface="Arial"/>
              </a:rPr>
            </a:br>
            <a:r>
              <a:rPr lang="en-AU" sz="2200" dirty="0">
                <a:latin typeface="+mn-lt"/>
                <a:sym typeface="Arial"/>
              </a:rPr>
              <a:t>(if safe to do so) to self-refer.</a:t>
            </a:r>
          </a:p>
        </p:txBody>
      </p:sp>
      <p:sp>
        <p:nvSpPr>
          <p:cNvPr id="8" name="Text Placeholder 4"/>
          <p:cNvSpPr txBox="1">
            <a:spLocks/>
          </p:cNvSpPr>
          <p:nvPr/>
        </p:nvSpPr>
        <p:spPr>
          <a:xfrm>
            <a:off x="6400799" y="5022636"/>
            <a:ext cx="4978399" cy="127841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7210" indent="-457200">
              <a:lnSpc>
                <a:spcPct val="100000"/>
              </a:lnSpc>
              <a:spcBef>
                <a:spcPts val="1001"/>
              </a:spcBef>
              <a:buClr>
                <a:schemeClr val="accent1"/>
              </a:buClr>
              <a:buSzPct val="100000"/>
              <a:buFont typeface="+mj-lt"/>
              <a:buAutoNum type="arabicPeriod" startAt="4"/>
            </a:pPr>
            <a:r>
              <a:rPr lang="en-AU" sz="2200" dirty="0">
                <a:solidFill>
                  <a:schemeClr val="accent1"/>
                </a:solidFill>
                <a:latin typeface="+mn-lt"/>
                <a:sym typeface="Arial"/>
              </a:rPr>
              <a:t>FOLLOW UP: </a:t>
            </a:r>
            <a:r>
              <a:rPr lang="en-AU" sz="2200" dirty="0">
                <a:latin typeface="+mn-lt"/>
                <a:sym typeface="Arial"/>
              </a:rPr>
              <a:t>Keep in touch with </a:t>
            </a:r>
            <a:br>
              <a:rPr lang="en-AU" sz="2200" dirty="0">
                <a:latin typeface="+mn-lt"/>
                <a:sym typeface="Arial"/>
              </a:rPr>
            </a:br>
            <a:r>
              <a:rPr lang="en-AU" sz="2200" dirty="0">
                <a:latin typeface="+mn-lt"/>
                <a:sym typeface="Arial"/>
              </a:rPr>
              <a:t>the person. Ask if they feel </a:t>
            </a:r>
            <a:br>
              <a:rPr lang="en-AU" sz="2200" dirty="0">
                <a:latin typeface="+mn-lt"/>
                <a:sym typeface="Arial"/>
              </a:rPr>
            </a:br>
            <a:r>
              <a:rPr lang="en-AU" sz="2200" dirty="0">
                <a:latin typeface="+mn-lt"/>
                <a:sym typeface="Arial"/>
              </a:rPr>
              <a:t>supported and actively </a:t>
            </a:r>
            <a:br>
              <a:rPr lang="en-AU" sz="2200" dirty="0">
                <a:latin typeface="+mn-lt"/>
                <a:sym typeface="Arial"/>
              </a:rPr>
            </a:br>
            <a:r>
              <a:rPr lang="en-AU" sz="2200" dirty="0">
                <a:latin typeface="+mn-lt"/>
                <a:sym typeface="Arial"/>
              </a:rPr>
              <a:t>check on their safety.</a:t>
            </a:r>
          </a:p>
        </p:txBody>
      </p:sp>
      <p:sp>
        <p:nvSpPr>
          <p:cNvPr id="9" name="TextBox 8"/>
          <p:cNvSpPr txBox="1"/>
          <p:nvPr/>
        </p:nvSpPr>
        <p:spPr>
          <a:xfrm>
            <a:off x="844216" y="5875868"/>
            <a:ext cx="2830317" cy="461665"/>
          </a:xfrm>
          <a:prstGeom prst="rect">
            <a:avLst/>
          </a:prstGeom>
          <a:noFill/>
        </p:spPr>
        <p:txBody>
          <a:bodyPr wrap="square" rtlCol="0">
            <a:spAutoFit/>
          </a:bodyPr>
          <a:lstStyle/>
          <a:p>
            <a:pPr lvl="0">
              <a:buClr>
                <a:srgbClr val="000000"/>
              </a:buClr>
              <a:buSzPts val="2800"/>
            </a:pPr>
            <a:r>
              <a:rPr lang="en-AU" sz="1200" dirty="0">
                <a:solidFill>
                  <a:schemeClr val="tx1">
                    <a:lumMod val="50000"/>
                    <a:lumOff val="50000"/>
                  </a:schemeClr>
                </a:solidFill>
                <a:ea typeface="Tahoma" charset="0"/>
                <a:cs typeface="Tahoma" charset="0"/>
                <a:sym typeface="Arial"/>
              </a:rPr>
              <a:t>1800 RESPECT TAKE A STAND: Responding to Domestic Violence – Rosie Batty</a:t>
            </a:r>
          </a:p>
        </p:txBody>
      </p:sp>
      <p:sp>
        <p:nvSpPr>
          <p:cNvPr id="10" name="Title 2"/>
          <p:cNvSpPr txBox="1">
            <a:spLocks/>
          </p:cNvSpPr>
          <p:nvPr/>
        </p:nvSpPr>
        <p:spPr>
          <a:xfrm>
            <a:off x="844216" y="1087020"/>
            <a:ext cx="4052637" cy="1127543"/>
          </a:xfrm>
          <a:prstGeom prst="rect">
            <a:avLst/>
          </a:prstGeom>
        </p:spPr>
        <p:txBody>
          <a:bodyPr anchor="t">
            <a:noAutofit/>
          </a:bodyPr>
          <a:lstStyle>
            <a:lvl1pPr algn="l" defTabSz="914400" rtl="0" eaLnBrk="1" latinLnBrk="0" hangingPunct="1">
              <a:lnSpc>
                <a:spcPct val="90000"/>
              </a:lnSpc>
              <a:spcBef>
                <a:spcPct val="0"/>
              </a:spcBef>
              <a:buNone/>
              <a:defRPr sz="2800" kern="1200">
                <a:solidFill>
                  <a:schemeClr val="tx1"/>
                </a:solidFill>
                <a:latin typeface="+mj-lt"/>
                <a:ea typeface="Tahoma" charset="0"/>
                <a:cs typeface="Tahoma" charset="0"/>
              </a:defRPr>
            </a:lvl1pPr>
          </a:lstStyle>
          <a:p>
            <a:r>
              <a:rPr lang="en-AU" dirty="0">
                <a:solidFill>
                  <a:schemeClr val="accent1"/>
                </a:solidFill>
                <a:sym typeface="Arial"/>
              </a:rPr>
              <a:t>ASSESSMENT TOOLS: </a:t>
            </a:r>
            <a:r>
              <a:rPr lang="en-AU" dirty="0">
                <a:sym typeface="Arial"/>
              </a:rPr>
              <a:t>RECOGNISING DISCLOSURES</a:t>
            </a:r>
            <a:endParaRPr lang="en-US" dirty="0"/>
          </a:p>
        </p:txBody>
      </p:sp>
    </p:spTree>
    <p:extLst>
      <p:ext uri="{BB962C8B-B14F-4D97-AF65-F5344CB8AC3E}">
        <p14:creationId xmlns:p14="http://schemas.microsoft.com/office/powerpoint/2010/main" val="63002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20" y="844377"/>
            <a:ext cx="5099384" cy="392864"/>
          </a:xfrm>
        </p:spPr>
        <p:txBody>
          <a:bodyPr>
            <a:noAutofit/>
          </a:bodyPr>
          <a:lstStyle/>
          <a:p>
            <a:r>
              <a:rPr lang="en-AU" dirty="0">
                <a:sym typeface="Arial"/>
              </a:rPr>
              <a:t>WHAT IS FAMILY VIOLENCE?</a:t>
            </a:r>
            <a:endParaRPr lang="en-US" dirty="0"/>
          </a:p>
        </p:txBody>
      </p:sp>
      <p:sp>
        <p:nvSpPr>
          <p:cNvPr id="3" name="Text Placeholder 2"/>
          <p:cNvSpPr>
            <a:spLocks noGrp="1"/>
          </p:cNvSpPr>
          <p:nvPr>
            <p:ph type="body" sz="quarter" idx="13"/>
          </p:nvPr>
        </p:nvSpPr>
        <p:spPr>
          <a:xfrm>
            <a:off x="749620" y="1695515"/>
            <a:ext cx="5225508" cy="1457308"/>
          </a:xfrm>
        </p:spPr>
        <p:txBody>
          <a:bodyPr anchor="t">
            <a:noAutofit/>
          </a:bodyPr>
          <a:lstStyle/>
          <a:p>
            <a:pPr lvl="0">
              <a:lnSpc>
                <a:spcPct val="100000"/>
              </a:lnSpc>
            </a:pPr>
            <a:r>
              <a:rPr lang="en-AU" dirty="0">
                <a:sym typeface="Arial"/>
              </a:rPr>
              <a:t>In Tasmania, family violence refers to violent, abusive or controlling behaviour by a person against a current or former intimate partner. This can include:</a:t>
            </a:r>
            <a:endParaRPr lang="en-US" dirty="0"/>
          </a:p>
        </p:txBody>
      </p:sp>
      <p:sp>
        <p:nvSpPr>
          <p:cNvPr id="4" name="Content Placeholder 3"/>
          <p:cNvSpPr>
            <a:spLocks noGrp="1"/>
          </p:cNvSpPr>
          <p:nvPr>
            <p:ph sz="quarter" idx="14"/>
          </p:nvPr>
        </p:nvSpPr>
        <p:spPr>
          <a:xfrm>
            <a:off x="749620" y="3473072"/>
            <a:ext cx="4764088" cy="387599"/>
          </a:xfrm>
        </p:spPr>
        <p:txBody>
          <a:bodyPr>
            <a:noAutofit/>
          </a:bodyPr>
          <a:lstStyle/>
          <a:p>
            <a:pPr marL="228600" lvl="0" indent="-195263">
              <a:spcBef>
                <a:spcPts val="1001"/>
              </a:spcBef>
              <a:buClr>
                <a:schemeClr val="dk1"/>
              </a:buClr>
              <a:buSzPct val="100000"/>
            </a:pPr>
            <a:r>
              <a:rPr lang="en-AU" dirty="0">
                <a:sym typeface="Arial"/>
              </a:rPr>
              <a:t>Assault, including sexual assault      </a:t>
            </a:r>
            <a:endParaRPr lang="en-AU" dirty="0"/>
          </a:p>
        </p:txBody>
      </p:sp>
      <p:sp>
        <p:nvSpPr>
          <p:cNvPr id="5" name="Content Placeholder 3"/>
          <p:cNvSpPr txBox="1">
            <a:spLocks/>
          </p:cNvSpPr>
          <p:nvPr/>
        </p:nvSpPr>
        <p:spPr>
          <a:xfrm>
            <a:off x="749620" y="4065591"/>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lvl="0" indent="-195263">
              <a:spcBef>
                <a:spcPts val="1001"/>
              </a:spcBef>
              <a:buClr>
                <a:schemeClr val="dk1"/>
              </a:buClr>
              <a:buSzPct val="100000"/>
            </a:pPr>
            <a:r>
              <a:rPr lang="en-AU" sz="2400" dirty="0">
                <a:latin typeface="+mn-lt"/>
                <a:sym typeface="Arial"/>
              </a:rPr>
              <a:t>Threats, coercion or verbal abuse</a:t>
            </a:r>
            <a:endParaRPr lang="en-AU" sz="2400" dirty="0">
              <a:latin typeface="+mn-lt"/>
            </a:endParaRPr>
          </a:p>
        </p:txBody>
      </p:sp>
      <p:sp>
        <p:nvSpPr>
          <p:cNvPr id="6" name="Content Placeholder 3"/>
          <p:cNvSpPr txBox="1">
            <a:spLocks/>
          </p:cNvSpPr>
          <p:nvPr/>
        </p:nvSpPr>
        <p:spPr>
          <a:xfrm>
            <a:off x="749620" y="4658108"/>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lvl="0" indent="-195263">
              <a:spcBef>
                <a:spcPts val="1001"/>
              </a:spcBef>
              <a:buClr>
                <a:schemeClr val="dk1"/>
              </a:buClr>
              <a:buSzPct val="100000"/>
            </a:pPr>
            <a:r>
              <a:rPr lang="en-AU" sz="2400" dirty="0">
                <a:latin typeface="+mn-lt"/>
                <a:sym typeface="Arial"/>
              </a:rPr>
              <a:t>Abduction</a:t>
            </a:r>
            <a:endParaRPr lang="en-AU" sz="2400" dirty="0">
              <a:latin typeface="+mn-lt"/>
            </a:endParaRPr>
          </a:p>
        </p:txBody>
      </p:sp>
      <p:sp>
        <p:nvSpPr>
          <p:cNvPr id="7" name="Content Placeholder 3"/>
          <p:cNvSpPr txBox="1">
            <a:spLocks/>
          </p:cNvSpPr>
          <p:nvPr/>
        </p:nvSpPr>
        <p:spPr>
          <a:xfrm>
            <a:off x="6185540" y="1695515"/>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5287">
              <a:spcBef>
                <a:spcPts val="1001"/>
              </a:spcBef>
              <a:buClr>
                <a:schemeClr val="dk1"/>
              </a:buClr>
              <a:buSzPct val="100000"/>
            </a:pPr>
            <a:r>
              <a:rPr lang="en-AU" sz="2400" dirty="0">
                <a:latin typeface="+mn-lt"/>
                <a:sym typeface="Arial"/>
              </a:rPr>
              <a:t>Stalking</a:t>
            </a:r>
            <a:endParaRPr lang="en-AU" sz="2400" dirty="0">
              <a:latin typeface="+mn-lt"/>
            </a:endParaRPr>
          </a:p>
        </p:txBody>
      </p:sp>
      <p:sp>
        <p:nvSpPr>
          <p:cNvPr id="8" name="Content Placeholder 3"/>
          <p:cNvSpPr txBox="1">
            <a:spLocks/>
          </p:cNvSpPr>
          <p:nvPr/>
        </p:nvSpPr>
        <p:spPr>
          <a:xfrm>
            <a:off x="6185540" y="2288034"/>
            <a:ext cx="5600976"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5287">
              <a:spcBef>
                <a:spcPts val="1001"/>
              </a:spcBef>
              <a:buClr>
                <a:schemeClr val="dk1"/>
              </a:buClr>
              <a:buSzPct val="100000"/>
            </a:pPr>
            <a:r>
              <a:rPr lang="en-AU" sz="2400" dirty="0">
                <a:latin typeface="+mn-lt"/>
                <a:sym typeface="Arial"/>
              </a:rPr>
              <a:t>An attempt to do any of those things</a:t>
            </a:r>
            <a:endParaRPr lang="en-AU" sz="2400" dirty="0">
              <a:latin typeface="+mn-lt"/>
            </a:endParaRPr>
          </a:p>
        </p:txBody>
      </p:sp>
      <p:sp>
        <p:nvSpPr>
          <p:cNvPr id="9" name="Content Placeholder 3"/>
          <p:cNvSpPr txBox="1">
            <a:spLocks/>
          </p:cNvSpPr>
          <p:nvPr/>
        </p:nvSpPr>
        <p:spPr>
          <a:xfrm>
            <a:off x="6185540" y="2880553"/>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4314">
              <a:spcBef>
                <a:spcPts val="1001"/>
              </a:spcBef>
              <a:buClr>
                <a:schemeClr val="dk1"/>
              </a:buClr>
              <a:buSzPct val="100000"/>
            </a:pPr>
            <a:r>
              <a:rPr lang="en-AU" sz="2400" dirty="0">
                <a:latin typeface="+mn-lt"/>
                <a:sym typeface="Arial"/>
              </a:rPr>
              <a:t>E</a:t>
            </a:r>
            <a:r>
              <a:rPr lang="mr-IN" sz="2400" dirty="0" err="1">
                <a:latin typeface="+mn-lt"/>
                <a:sym typeface="Arial"/>
              </a:rPr>
              <a:t>conomic</a:t>
            </a:r>
            <a:r>
              <a:rPr lang="en-AU" sz="2400" dirty="0">
                <a:latin typeface="+mn-lt"/>
                <a:sym typeface="Arial"/>
              </a:rPr>
              <a:t> </a:t>
            </a:r>
            <a:r>
              <a:rPr lang="mr-IN" sz="2400" dirty="0" err="1">
                <a:latin typeface="+mn-lt"/>
                <a:sym typeface="Arial"/>
              </a:rPr>
              <a:t>abuse</a:t>
            </a:r>
            <a:r>
              <a:rPr lang="mr-IN" sz="2400" dirty="0">
                <a:latin typeface="+mn-lt"/>
                <a:sym typeface="Arial"/>
              </a:rPr>
              <a:t>                                            </a:t>
            </a:r>
            <a:endParaRPr lang="mr-IN" sz="2400" dirty="0">
              <a:latin typeface="+mn-lt"/>
            </a:endParaRPr>
          </a:p>
        </p:txBody>
      </p:sp>
      <p:sp>
        <p:nvSpPr>
          <p:cNvPr id="10" name="Content Placeholder 3"/>
          <p:cNvSpPr txBox="1">
            <a:spLocks/>
          </p:cNvSpPr>
          <p:nvPr/>
        </p:nvSpPr>
        <p:spPr>
          <a:xfrm>
            <a:off x="6185540" y="3473072"/>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4314">
              <a:spcBef>
                <a:spcPts val="1001"/>
              </a:spcBef>
              <a:buClr>
                <a:schemeClr val="dk1"/>
              </a:buClr>
              <a:buSzPct val="100000"/>
            </a:pPr>
            <a:r>
              <a:rPr lang="en-AU" sz="2400" dirty="0">
                <a:latin typeface="+mn-lt"/>
                <a:sym typeface="Arial"/>
              </a:rPr>
              <a:t>Emotional abuse or intimidation</a:t>
            </a:r>
            <a:endParaRPr lang="en-AU" sz="2400" dirty="0">
              <a:latin typeface="+mn-lt"/>
            </a:endParaRPr>
          </a:p>
        </p:txBody>
      </p:sp>
      <p:sp>
        <p:nvSpPr>
          <p:cNvPr id="11" name="Content Placeholder 3"/>
          <p:cNvSpPr txBox="1">
            <a:spLocks/>
          </p:cNvSpPr>
          <p:nvPr/>
        </p:nvSpPr>
        <p:spPr>
          <a:xfrm>
            <a:off x="6185539" y="4065591"/>
            <a:ext cx="5801503"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4314">
              <a:spcBef>
                <a:spcPts val="1001"/>
              </a:spcBef>
              <a:buClr>
                <a:schemeClr val="dk1"/>
              </a:buClr>
              <a:buSzPct val="100000"/>
            </a:pPr>
            <a:r>
              <a:rPr lang="en-AU" sz="2400" dirty="0">
                <a:latin typeface="+mn-lt"/>
                <a:sym typeface="Arial"/>
              </a:rPr>
              <a:t>Breaching orders relating to family violence</a:t>
            </a:r>
          </a:p>
        </p:txBody>
      </p:sp>
      <p:sp>
        <p:nvSpPr>
          <p:cNvPr id="12" name="Content Placeholder 3"/>
          <p:cNvSpPr txBox="1">
            <a:spLocks/>
          </p:cNvSpPr>
          <p:nvPr/>
        </p:nvSpPr>
        <p:spPr>
          <a:xfrm>
            <a:off x="6185540" y="4658108"/>
            <a:ext cx="4764088"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194314">
              <a:spcBef>
                <a:spcPts val="1001"/>
              </a:spcBef>
              <a:buClr>
                <a:schemeClr val="dk1"/>
              </a:buClr>
              <a:buSzPct val="100000"/>
            </a:pPr>
            <a:r>
              <a:rPr lang="en-AU" sz="2400" dirty="0">
                <a:latin typeface="+mn-lt"/>
                <a:sym typeface="Arial"/>
              </a:rPr>
              <a:t>Property damage </a:t>
            </a:r>
            <a:endParaRPr lang="en-AU" sz="2400" dirty="0">
              <a:latin typeface="+mn-lt"/>
            </a:endParaRPr>
          </a:p>
        </p:txBody>
      </p:sp>
      <p:sp>
        <p:nvSpPr>
          <p:cNvPr id="13" name="TextBox 12"/>
          <p:cNvSpPr txBox="1"/>
          <p:nvPr/>
        </p:nvSpPr>
        <p:spPr>
          <a:xfrm>
            <a:off x="844215" y="5250625"/>
            <a:ext cx="3002571" cy="440483"/>
          </a:xfrm>
          <a:prstGeom prst="rect">
            <a:avLst/>
          </a:prstGeom>
          <a:noFill/>
        </p:spPr>
        <p:txBody>
          <a:bodyPr wrap="square" rtlCol="0">
            <a:spAutoFit/>
          </a:bodyPr>
          <a:lstStyle/>
          <a:p>
            <a:pPr lvl="0">
              <a:lnSpc>
                <a:spcPct val="90000"/>
              </a:lnSpc>
              <a:spcBef>
                <a:spcPts val="1000"/>
              </a:spcBef>
              <a:buClr>
                <a:schemeClr val="dk1"/>
              </a:buClr>
              <a:buSzPts val="1401"/>
            </a:pPr>
            <a:r>
              <a:rPr lang="en-AU" sz="1200" u="none" strike="noStrike" cap="none" dirty="0">
                <a:solidFill>
                  <a:schemeClr val="tx1">
                    <a:lumMod val="50000"/>
                    <a:lumOff val="50000"/>
                  </a:schemeClr>
                </a:solidFill>
                <a:ea typeface="Tahoma" charset="0"/>
                <a:cs typeface="Tahoma" charset="0"/>
                <a:sym typeface="Arial"/>
              </a:rPr>
              <a:t>Safe Home Families Communities Action Plan 2019-2022, p. 11</a:t>
            </a:r>
          </a:p>
        </p:txBody>
      </p:sp>
      <p:sp>
        <p:nvSpPr>
          <p:cNvPr id="14" name="Slide Number Placeholder 13"/>
          <p:cNvSpPr>
            <a:spLocks noGrp="1"/>
          </p:cNvSpPr>
          <p:nvPr>
            <p:ph type="sldNum" sz="quarter" idx="12"/>
          </p:nvPr>
        </p:nvSpPr>
        <p:spPr/>
        <p:txBody>
          <a:bodyPr/>
          <a:lstStyle/>
          <a:p>
            <a:fld id="{BE36C05A-3BCA-2E4F-9AE8-4F07F2F5E153}" type="slidenum">
              <a:rPr lang="en-US" smtClean="0"/>
              <a:t>4</a:t>
            </a:fld>
            <a:endParaRPr lang="en-US" dirty="0"/>
          </a:p>
        </p:txBody>
      </p:sp>
    </p:spTree>
    <p:extLst>
      <p:ext uri="{BB962C8B-B14F-4D97-AF65-F5344CB8AC3E}">
        <p14:creationId xmlns:p14="http://schemas.microsoft.com/office/powerpoint/2010/main" val="16418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694156"/>
            <a:ext cx="5076497" cy="798059"/>
          </a:xfrm>
        </p:spPr>
        <p:txBody>
          <a:bodyPr>
            <a:noAutofit/>
          </a:bodyPr>
          <a:lstStyle/>
          <a:p>
            <a:r>
              <a:rPr lang="en-US" dirty="0">
                <a:solidFill>
                  <a:schemeClr val="tx1">
                    <a:lumMod val="50000"/>
                    <a:lumOff val="50000"/>
                  </a:schemeClr>
                </a:solidFill>
              </a:rPr>
              <a:t>ASSESSMENT TOOLS:</a:t>
            </a:r>
            <a:br>
              <a:rPr lang="en-US" dirty="0"/>
            </a:br>
            <a:r>
              <a:rPr lang="en-US" dirty="0"/>
              <a:t>THE EMPOWERMENT CIRCLE</a:t>
            </a:r>
          </a:p>
        </p:txBody>
      </p:sp>
      <p:sp>
        <p:nvSpPr>
          <p:cNvPr id="3" name="Slide Number Placeholder 2"/>
          <p:cNvSpPr>
            <a:spLocks noGrp="1"/>
          </p:cNvSpPr>
          <p:nvPr>
            <p:ph type="sldNum" sz="quarter" idx="12"/>
          </p:nvPr>
        </p:nvSpPr>
        <p:spPr/>
        <p:txBody>
          <a:bodyPr/>
          <a:lstStyle/>
          <a:p>
            <a:fld id="{BE36C05A-3BCA-2E4F-9AE8-4F07F2F5E153}" type="slidenum">
              <a:rPr lang="en-US" smtClean="0"/>
              <a:t>40</a:t>
            </a:fld>
            <a:endParaRPr lang="en-US"/>
          </a:p>
        </p:txBody>
      </p:sp>
      <p:sp>
        <p:nvSpPr>
          <p:cNvPr id="4" name="Text Placeholder 3"/>
          <p:cNvSpPr>
            <a:spLocks noGrp="1"/>
          </p:cNvSpPr>
          <p:nvPr>
            <p:ph type="body" sz="quarter" idx="13"/>
          </p:nvPr>
        </p:nvSpPr>
        <p:spPr>
          <a:xfrm>
            <a:off x="520262" y="1659548"/>
            <a:ext cx="5076497" cy="1062014"/>
          </a:xfrm>
        </p:spPr>
        <p:txBody>
          <a:bodyPr>
            <a:noAutofit/>
          </a:bodyPr>
          <a:lstStyle/>
          <a:p>
            <a:pPr lvl="0">
              <a:lnSpc>
                <a:spcPct val="100000"/>
              </a:lnSpc>
              <a:spcBef>
                <a:spcPts val="0"/>
              </a:spcBef>
              <a:buClr>
                <a:srgbClr val="000000"/>
              </a:buClr>
              <a:buSzPts val="1800"/>
            </a:pPr>
            <a:r>
              <a:rPr lang="en-AU" dirty="0">
                <a:solidFill>
                  <a:schemeClr val="dk1"/>
                </a:solidFill>
                <a:ea typeface="Arial"/>
                <a:cs typeface="Arial"/>
                <a:sym typeface="Arial"/>
              </a:rPr>
              <a:t>The Empowerment Circle is a visual representation that helps workers assess needs of client.</a:t>
            </a:r>
            <a:endParaRPr lang="en-US" dirty="0"/>
          </a:p>
        </p:txBody>
      </p:sp>
      <p:sp>
        <p:nvSpPr>
          <p:cNvPr id="5" name="Content Placeholder 4"/>
          <p:cNvSpPr>
            <a:spLocks noGrp="1"/>
          </p:cNvSpPr>
          <p:nvPr>
            <p:ph sz="quarter" idx="14"/>
          </p:nvPr>
        </p:nvSpPr>
        <p:spPr>
          <a:xfrm>
            <a:off x="5959365" y="2888894"/>
            <a:ext cx="5565227" cy="1462389"/>
          </a:xfrm>
        </p:spPr>
        <p:txBody>
          <a:bodyPr>
            <a:noAutofit/>
          </a:bodyPr>
          <a:lstStyle/>
          <a:p>
            <a:pPr>
              <a:lnSpc>
                <a:spcPct val="100000"/>
              </a:lnSpc>
              <a:spcBef>
                <a:spcPts val="0"/>
              </a:spcBef>
              <a:buClr>
                <a:srgbClr val="000000"/>
              </a:buClr>
              <a:buSzPct val="100000"/>
            </a:pPr>
            <a:r>
              <a:rPr lang="en-AU" dirty="0">
                <a:solidFill>
                  <a:schemeClr val="dk1"/>
                </a:solidFill>
                <a:ea typeface="Arial"/>
                <a:cs typeface="Arial"/>
                <a:sym typeface="Arial"/>
              </a:rPr>
              <a:t>The </a:t>
            </a:r>
            <a:r>
              <a:rPr lang="en-AU" dirty="0">
                <a:solidFill>
                  <a:srgbClr val="F2D050"/>
                </a:solidFill>
                <a:ea typeface="Arial"/>
                <a:cs typeface="Arial"/>
                <a:sym typeface="Arial"/>
              </a:rPr>
              <a:t>gold</a:t>
            </a:r>
            <a:r>
              <a:rPr lang="en-AU" dirty="0">
                <a:solidFill>
                  <a:schemeClr val="dk1"/>
                </a:solidFill>
                <a:ea typeface="Arial"/>
                <a:cs typeface="Arial"/>
                <a:sym typeface="Arial"/>
              </a:rPr>
              <a:t> area represents good practice, with the person in the middle (the client) representing empowerment and control over all areas of their life</a:t>
            </a:r>
            <a:endParaRPr lang="en-AU" dirty="0">
              <a:solidFill>
                <a:schemeClr val="dk1"/>
              </a:solidFill>
              <a:ea typeface="Calibri"/>
              <a:cs typeface="Calibri"/>
              <a:sym typeface="Calibri"/>
            </a:endParaRPr>
          </a:p>
          <a:p>
            <a:pPr>
              <a:lnSpc>
                <a:spcPct val="100000"/>
              </a:lnSpc>
            </a:pPr>
            <a:endParaRPr lang="en-US" dirty="0"/>
          </a:p>
        </p:txBody>
      </p:sp>
      <p:sp>
        <p:nvSpPr>
          <p:cNvPr id="8" name="TextBox 7"/>
          <p:cNvSpPr txBox="1"/>
          <p:nvPr/>
        </p:nvSpPr>
        <p:spPr>
          <a:xfrm>
            <a:off x="938049" y="5015543"/>
            <a:ext cx="3294993" cy="830997"/>
          </a:xfrm>
          <a:prstGeom prst="rect">
            <a:avLst/>
          </a:prstGeom>
          <a:noFill/>
        </p:spPr>
        <p:txBody>
          <a:bodyPr wrap="square" rtlCol="0">
            <a:spAutoFit/>
          </a:bodyPr>
          <a:lstStyle/>
          <a:p>
            <a:pPr lvl="0"/>
            <a:r>
              <a:rPr lang="en-AU" sz="1200" dirty="0">
                <a:solidFill>
                  <a:schemeClr val="tx1">
                    <a:lumMod val="50000"/>
                    <a:lumOff val="50000"/>
                  </a:schemeClr>
                </a:solidFill>
                <a:ea typeface="Arial"/>
                <a:cs typeface="Arial"/>
                <a:sym typeface="Arial"/>
              </a:rPr>
              <a:t>For more information on how to use this assessment tool refer to the online training Cerebral Palsy E-Learning</a:t>
            </a:r>
          </a:p>
          <a:p>
            <a:endParaRPr lang="en-US" sz="1200" dirty="0">
              <a:solidFill>
                <a:schemeClr val="tx1">
                  <a:lumMod val="50000"/>
                  <a:lumOff val="50000"/>
                </a:schemeClr>
              </a:solidFill>
            </a:endParaRPr>
          </a:p>
        </p:txBody>
      </p:sp>
      <p:sp>
        <p:nvSpPr>
          <p:cNvPr id="9" name="TextBox 8"/>
          <p:cNvSpPr txBox="1"/>
          <p:nvPr/>
        </p:nvSpPr>
        <p:spPr>
          <a:xfrm>
            <a:off x="520262" y="2888894"/>
            <a:ext cx="5076497" cy="1791984"/>
          </a:xfrm>
          <a:prstGeom prst="rect">
            <a:avLst/>
          </a:prstGeom>
          <a:noFill/>
        </p:spPr>
        <p:txBody>
          <a:bodyPr wrap="square" rtlCol="0">
            <a:noAutofit/>
          </a:bodyPr>
          <a:lstStyle/>
          <a:p>
            <a:pPr marL="280988" lvl="0" indent="-280988">
              <a:buFont typeface="Arial" charset="0"/>
              <a:buChar char="•"/>
            </a:pPr>
            <a:r>
              <a:rPr lang="en-AU" sz="2400" dirty="0">
                <a:solidFill>
                  <a:schemeClr val="dk1"/>
                </a:solidFill>
                <a:ea typeface="Arial"/>
                <a:cs typeface="Arial"/>
                <a:sym typeface="Arial"/>
              </a:rPr>
              <a:t>The </a:t>
            </a:r>
            <a:r>
              <a:rPr lang="en-AU" sz="2400" dirty="0">
                <a:solidFill>
                  <a:schemeClr val="accent2"/>
                </a:solidFill>
                <a:ea typeface="Arial"/>
                <a:cs typeface="Arial"/>
                <a:sym typeface="Arial"/>
              </a:rPr>
              <a:t>purple</a:t>
            </a:r>
            <a:r>
              <a:rPr lang="en-AU" sz="2400" dirty="0">
                <a:solidFill>
                  <a:srgbClr val="FF0000"/>
                </a:solidFill>
                <a:ea typeface="Arial"/>
                <a:cs typeface="Arial"/>
                <a:sym typeface="Arial"/>
              </a:rPr>
              <a:t> </a:t>
            </a:r>
            <a:r>
              <a:rPr lang="en-AU" sz="2400" dirty="0">
                <a:solidFill>
                  <a:schemeClr val="dk1"/>
                </a:solidFill>
                <a:ea typeface="Arial"/>
                <a:cs typeface="Arial"/>
                <a:sym typeface="Arial"/>
              </a:rPr>
              <a:t>outer</a:t>
            </a:r>
            <a:r>
              <a:rPr lang="en-AU" sz="2400" dirty="0">
                <a:solidFill>
                  <a:srgbClr val="FF0000"/>
                </a:solidFill>
                <a:ea typeface="Arial"/>
                <a:cs typeface="Arial"/>
                <a:sym typeface="Arial"/>
              </a:rPr>
              <a:t> </a:t>
            </a:r>
            <a:r>
              <a:rPr lang="en-AU" sz="2400" dirty="0">
                <a:solidFill>
                  <a:schemeClr val="dk1"/>
                </a:solidFill>
                <a:ea typeface="Arial"/>
                <a:cs typeface="Arial"/>
                <a:sym typeface="Arial"/>
              </a:rPr>
              <a:t>edge of the circle represents abusive and criminal practice e.g. the client has disclosed to you about unwanted touching from another worker</a:t>
            </a:r>
            <a:endParaRPr lang="en-AU" sz="2400" dirty="0">
              <a:solidFill>
                <a:srgbClr val="000000"/>
              </a:solidFill>
              <a:ea typeface="Arial"/>
              <a:cs typeface="Arial"/>
              <a:sym typeface="Arial"/>
            </a:endParaRPr>
          </a:p>
          <a:p>
            <a:endParaRPr lang="en-US" sz="2400" dirty="0"/>
          </a:p>
        </p:txBody>
      </p:sp>
      <p:sp>
        <p:nvSpPr>
          <p:cNvPr id="10" name="TextBox 9"/>
          <p:cNvSpPr txBox="1"/>
          <p:nvPr/>
        </p:nvSpPr>
        <p:spPr>
          <a:xfrm>
            <a:off x="5959365" y="635672"/>
            <a:ext cx="5297214" cy="1886285"/>
          </a:xfrm>
          <a:prstGeom prst="rect">
            <a:avLst/>
          </a:prstGeom>
          <a:noFill/>
        </p:spPr>
        <p:txBody>
          <a:bodyPr wrap="square" rtlCol="0">
            <a:noAutofit/>
          </a:bodyPr>
          <a:lstStyle/>
          <a:p>
            <a:pPr marL="312738" lvl="0" indent="-312738">
              <a:buFont typeface="Arial" charset="0"/>
              <a:buChar char="•"/>
            </a:pPr>
            <a:r>
              <a:rPr lang="en-AU" sz="2400" dirty="0">
                <a:solidFill>
                  <a:schemeClr val="dk1"/>
                </a:solidFill>
                <a:ea typeface="Arial"/>
                <a:cs typeface="Arial"/>
                <a:sym typeface="Arial"/>
              </a:rPr>
              <a:t>The </a:t>
            </a:r>
            <a:r>
              <a:rPr lang="en-AU" sz="2400" dirty="0">
                <a:solidFill>
                  <a:srgbClr val="FF6600"/>
                </a:solidFill>
                <a:ea typeface="Arial"/>
                <a:cs typeface="Arial"/>
                <a:sym typeface="Arial"/>
              </a:rPr>
              <a:t>orange</a:t>
            </a:r>
            <a:r>
              <a:rPr lang="en-AU" sz="2400" dirty="0">
                <a:solidFill>
                  <a:schemeClr val="dk1"/>
                </a:solidFill>
                <a:ea typeface="Arial"/>
                <a:cs typeface="Arial"/>
                <a:sym typeface="Arial"/>
              </a:rPr>
              <a:t> shading represents layers of poor practice and disempowerment e.g. is the client aware of different relationships, can they identify a healthy relationship</a:t>
            </a:r>
            <a:endParaRPr lang="en-AU" sz="2400" dirty="0">
              <a:solidFill>
                <a:srgbClr val="000000"/>
              </a:solidFill>
              <a:ea typeface="Arial"/>
              <a:cs typeface="Arial"/>
              <a:sym typeface="Arial"/>
            </a:endParaRPr>
          </a:p>
          <a:p>
            <a:endParaRPr lang="en-US" sz="2400" dirty="0"/>
          </a:p>
        </p:txBody>
      </p:sp>
      <p:grpSp>
        <p:nvGrpSpPr>
          <p:cNvPr id="14" name="Group 13"/>
          <p:cNvGrpSpPr/>
          <p:nvPr/>
        </p:nvGrpSpPr>
        <p:grpSpPr>
          <a:xfrm>
            <a:off x="5959365" y="4680878"/>
            <a:ext cx="5565227" cy="852819"/>
            <a:chOff x="5959365" y="4680878"/>
            <a:chExt cx="5565227" cy="852819"/>
          </a:xfrm>
        </p:grpSpPr>
        <p:sp>
          <p:nvSpPr>
            <p:cNvPr id="13" name="Rectangle 12"/>
            <p:cNvSpPr/>
            <p:nvPr/>
          </p:nvSpPr>
          <p:spPr>
            <a:xfrm>
              <a:off x="5959365" y="4680878"/>
              <a:ext cx="5565227" cy="8528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17019" y="4680878"/>
              <a:ext cx="5407573" cy="830997"/>
            </a:xfrm>
            <a:prstGeom prst="rect">
              <a:avLst/>
            </a:prstGeom>
            <a:noFill/>
          </p:spPr>
          <p:txBody>
            <a:bodyPr wrap="square" rtlCol="0">
              <a:spAutoFit/>
            </a:bodyPr>
            <a:lstStyle/>
            <a:p>
              <a:r>
                <a:rPr lang="en-AU" sz="2400" dirty="0">
                  <a:solidFill>
                    <a:schemeClr val="bg1"/>
                  </a:solidFill>
                  <a:ea typeface="Arial"/>
                  <a:cs typeface="Arial"/>
                  <a:sym typeface="Arial"/>
                </a:rPr>
                <a:t>Discuss with your client where they think they sit on the circle</a:t>
              </a:r>
              <a:endParaRPr lang="en-US" sz="2400" dirty="0">
                <a:solidFill>
                  <a:schemeClr val="bg1"/>
                </a:solidFill>
              </a:endParaRPr>
            </a:p>
          </p:txBody>
        </p:sp>
      </p:grpSp>
    </p:spTree>
    <p:extLst>
      <p:ext uri="{BB962C8B-B14F-4D97-AF65-F5344CB8AC3E}">
        <p14:creationId xmlns:p14="http://schemas.microsoft.com/office/powerpoint/2010/main" val="20490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4760" y="867564"/>
            <a:ext cx="3432890" cy="1144115"/>
          </a:xfrm>
        </p:spPr>
        <p:txBody>
          <a:bodyPr>
            <a:noAutofit/>
          </a:bodyPr>
          <a:lstStyle/>
          <a:p>
            <a:r>
              <a:rPr lang="en-US" dirty="0">
                <a:solidFill>
                  <a:schemeClr val="tx1">
                    <a:lumMod val="50000"/>
                    <a:lumOff val="50000"/>
                  </a:schemeClr>
                </a:solidFill>
              </a:rPr>
              <a:t>ASSESSMENT TOOLS: </a:t>
            </a:r>
            <a:r>
              <a:rPr lang="en-US" dirty="0"/>
              <a:t>THE EMPOWERMENT CIRCLE</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41</a:t>
            </a:fld>
            <a:endParaRPr lang="en-US" dirty="0">
              <a:solidFill>
                <a:schemeClr val="tx1"/>
              </a:solidFill>
            </a:endParaRPr>
          </a:p>
        </p:txBody>
      </p:sp>
      <p:sp>
        <p:nvSpPr>
          <p:cNvPr id="12" name="Text Placeholder 11"/>
          <p:cNvSpPr>
            <a:spLocks noGrp="1"/>
          </p:cNvSpPr>
          <p:nvPr>
            <p:ph type="body" sz="quarter" idx="13"/>
          </p:nvPr>
        </p:nvSpPr>
        <p:spPr>
          <a:xfrm>
            <a:off x="962267" y="2834430"/>
            <a:ext cx="2277356" cy="1156607"/>
          </a:xfrm>
        </p:spPr>
        <p:txBody>
          <a:bodyPr>
            <a:normAutofit lnSpcReduction="10000"/>
          </a:bodyPr>
          <a:lstStyle/>
          <a:p>
            <a:r>
              <a:rPr lang="en-US" sz="2000" dirty="0"/>
              <a:t>ABUSIVE/CRIMINAL</a:t>
            </a:r>
          </a:p>
          <a:p>
            <a:r>
              <a:rPr lang="en-US" sz="2000" dirty="0"/>
              <a:t>POOR/NEGLECTFUL</a:t>
            </a:r>
          </a:p>
          <a:p>
            <a:r>
              <a:rPr lang="en-US" sz="2000" dirty="0"/>
              <a:t>GOOD PRACTICE</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6448" t="12846" r="27107" b="5733"/>
          <a:stretch/>
        </p:blipFill>
        <p:spPr>
          <a:xfrm>
            <a:off x="3737688" y="155610"/>
            <a:ext cx="6812778" cy="6718156"/>
          </a:xfrm>
          <a:prstGeom prst="rect">
            <a:avLst/>
          </a:prstGeom>
        </p:spPr>
      </p:pic>
      <p:sp>
        <p:nvSpPr>
          <p:cNvPr id="13" name="Oval 12"/>
          <p:cNvSpPr/>
          <p:nvPr/>
        </p:nvSpPr>
        <p:spPr>
          <a:xfrm>
            <a:off x="663482" y="2855696"/>
            <a:ext cx="252248" cy="252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3482" y="3238363"/>
            <a:ext cx="252248" cy="252248"/>
          </a:xfrm>
          <a:prstGeom prst="ellipse">
            <a:avLst/>
          </a:prstGeom>
          <a:solidFill>
            <a:srgbClr val="F3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3482" y="3593434"/>
            <a:ext cx="252248" cy="252248"/>
          </a:xfrm>
          <a:prstGeom prst="ellipse">
            <a:avLst/>
          </a:prstGeom>
          <a:solidFill>
            <a:srgbClr val="F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432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42</a:t>
            </a:fld>
            <a:endParaRPr lang="en-US"/>
          </a:p>
        </p:txBody>
      </p:sp>
      <p:sp>
        <p:nvSpPr>
          <p:cNvPr id="3" name="Title 2"/>
          <p:cNvSpPr>
            <a:spLocks noGrp="1"/>
          </p:cNvSpPr>
          <p:nvPr>
            <p:ph type="title"/>
          </p:nvPr>
        </p:nvSpPr>
        <p:spPr>
          <a:xfrm>
            <a:off x="844216" y="1087021"/>
            <a:ext cx="4052637" cy="392864"/>
          </a:xfrm>
        </p:spPr>
        <p:txBody>
          <a:bodyPr>
            <a:noAutofit/>
          </a:bodyPr>
          <a:lstStyle/>
          <a:p>
            <a:r>
              <a:rPr lang="en-AU" dirty="0">
                <a:ea typeface="Tahoma"/>
                <a:cs typeface="Tahoma"/>
                <a:sym typeface="Tahoma"/>
              </a:rPr>
              <a:t> </a:t>
            </a:r>
            <a:r>
              <a:rPr lang="en-AU" dirty="0">
                <a:ea typeface="Arial"/>
                <a:cs typeface="Arial"/>
                <a:sym typeface="Arial"/>
              </a:rPr>
              <a:t>PATHWAY TO SAFETY</a:t>
            </a:r>
            <a:endParaRPr lang="en-US" dirty="0"/>
          </a:p>
        </p:txBody>
      </p:sp>
      <p:sp>
        <p:nvSpPr>
          <p:cNvPr id="4" name="Text Placeholder 3"/>
          <p:cNvSpPr>
            <a:spLocks noGrp="1"/>
          </p:cNvSpPr>
          <p:nvPr>
            <p:ph type="body" sz="quarter" idx="13"/>
          </p:nvPr>
        </p:nvSpPr>
        <p:spPr>
          <a:xfrm>
            <a:off x="844216" y="1949200"/>
            <a:ext cx="4473575" cy="1140841"/>
          </a:xfrm>
        </p:spPr>
        <p:txBody>
          <a:bodyPr>
            <a:noAutofit/>
          </a:bodyPr>
          <a:lstStyle/>
          <a:p>
            <a:pPr lvl="0">
              <a:lnSpc>
                <a:spcPct val="100000"/>
              </a:lnSpc>
              <a:spcBef>
                <a:spcPts val="1001"/>
              </a:spcBef>
              <a:buClr>
                <a:schemeClr val="dk1"/>
              </a:buClr>
              <a:buSzPct val="34469"/>
            </a:pPr>
            <a:r>
              <a:rPr lang="en-AU" dirty="0">
                <a:ea typeface="Arial"/>
                <a:cs typeface="Arial"/>
                <a:sym typeface="Arial"/>
              </a:rPr>
              <a:t>Safety Planning is a </a:t>
            </a:r>
            <a:r>
              <a:rPr lang="en-AU">
                <a:ea typeface="Arial"/>
                <a:cs typeface="Arial"/>
                <a:sym typeface="Arial"/>
              </a:rPr>
              <a:t>crucial </a:t>
            </a:r>
            <a:br>
              <a:rPr lang="en-AU">
                <a:ea typeface="Arial"/>
                <a:cs typeface="Arial"/>
                <a:sym typeface="Arial"/>
              </a:rPr>
            </a:br>
            <a:r>
              <a:rPr lang="en-AU">
                <a:ea typeface="Arial"/>
                <a:cs typeface="Arial"/>
                <a:sym typeface="Arial"/>
              </a:rPr>
              <a:t>step in </a:t>
            </a:r>
            <a:r>
              <a:rPr lang="en-AU" dirty="0">
                <a:ea typeface="Arial"/>
                <a:cs typeface="Arial"/>
                <a:sym typeface="Arial"/>
              </a:rPr>
              <a:t>supporting clients </a:t>
            </a:r>
            <a:r>
              <a:rPr lang="en-AU">
                <a:ea typeface="Arial"/>
                <a:cs typeface="Arial"/>
                <a:sym typeface="Arial"/>
              </a:rPr>
              <a:t>to </a:t>
            </a:r>
            <a:br>
              <a:rPr lang="en-AU">
                <a:ea typeface="Arial"/>
                <a:cs typeface="Arial"/>
                <a:sym typeface="Arial"/>
              </a:rPr>
            </a:br>
            <a:r>
              <a:rPr lang="en-AU">
                <a:ea typeface="Arial"/>
                <a:cs typeface="Arial"/>
                <a:sym typeface="Arial"/>
              </a:rPr>
              <a:t>a ‘</a:t>
            </a:r>
            <a:r>
              <a:rPr lang="en-AU" dirty="0">
                <a:ea typeface="Arial"/>
                <a:cs typeface="Arial"/>
                <a:sym typeface="Arial"/>
              </a:rPr>
              <a:t>Pathway to Safety’. </a:t>
            </a:r>
            <a:endParaRPr lang="en-AU" dirty="0"/>
          </a:p>
        </p:txBody>
      </p:sp>
      <p:sp>
        <p:nvSpPr>
          <p:cNvPr id="5" name="Text Placeholder 4"/>
          <p:cNvSpPr>
            <a:spLocks noGrp="1"/>
          </p:cNvSpPr>
          <p:nvPr>
            <p:ph type="body" sz="quarter" idx="14"/>
          </p:nvPr>
        </p:nvSpPr>
        <p:spPr>
          <a:xfrm>
            <a:off x="6687553" y="1949200"/>
            <a:ext cx="4473575" cy="1140841"/>
          </a:xfrm>
        </p:spPr>
        <p:txBody>
          <a:bodyPr>
            <a:noAutofit/>
          </a:bodyPr>
          <a:lstStyle/>
          <a:p>
            <a:pPr marL="0" lvl="0" indent="0">
              <a:lnSpc>
                <a:spcPct val="100000"/>
              </a:lnSpc>
              <a:spcBef>
                <a:spcPts val="1001"/>
              </a:spcBef>
              <a:buClr>
                <a:schemeClr val="dk1"/>
              </a:buClr>
              <a:buSzPct val="29830"/>
              <a:buNone/>
            </a:pPr>
            <a:r>
              <a:rPr lang="en-AU" dirty="0">
                <a:ea typeface="Arial"/>
                <a:cs typeface="Arial"/>
                <a:sym typeface="Arial"/>
              </a:rPr>
              <a:t>Here is a guide on how you, as a frontline worker, can support your client if disclosure has occurred:</a:t>
            </a:r>
          </a:p>
        </p:txBody>
      </p:sp>
      <p:sp>
        <p:nvSpPr>
          <p:cNvPr id="6" name="Text Placeholder 4"/>
          <p:cNvSpPr txBox="1">
            <a:spLocks/>
          </p:cNvSpPr>
          <p:nvPr/>
        </p:nvSpPr>
        <p:spPr>
          <a:xfrm>
            <a:off x="6687552" y="3385221"/>
            <a:ext cx="4473575" cy="729580"/>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indent="-252413">
              <a:lnSpc>
                <a:spcPct val="100000"/>
              </a:lnSpc>
              <a:spcBef>
                <a:spcPts val="1001"/>
              </a:spcBef>
              <a:buClr>
                <a:schemeClr val="dk1"/>
              </a:buClr>
              <a:buSzPct val="100000"/>
            </a:pPr>
            <a:r>
              <a:rPr lang="en-AU" dirty="0">
                <a:ea typeface="Arial"/>
                <a:cs typeface="Arial"/>
                <a:sym typeface="Arial"/>
              </a:rPr>
              <a:t>Ask your client to start thinking about their own safety</a:t>
            </a:r>
            <a:endParaRPr lang="en-AU" dirty="0"/>
          </a:p>
        </p:txBody>
      </p:sp>
      <p:sp>
        <p:nvSpPr>
          <p:cNvPr id="7" name="Text Placeholder 4"/>
          <p:cNvSpPr txBox="1">
            <a:spLocks/>
          </p:cNvSpPr>
          <p:nvPr/>
        </p:nvSpPr>
        <p:spPr>
          <a:xfrm>
            <a:off x="6687551" y="4409981"/>
            <a:ext cx="4473575" cy="729580"/>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indent="-252413">
              <a:lnSpc>
                <a:spcPct val="100000"/>
              </a:lnSpc>
              <a:spcBef>
                <a:spcPts val="1001"/>
              </a:spcBef>
              <a:buClr>
                <a:schemeClr val="dk1"/>
              </a:buClr>
              <a:buSzPct val="100000"/>
            </a:pPr>
            <a:r>
              <a:rPr lang="en-AU" dirty="0">
                <a:ea typeface="Arial"/>
                <a:cs typeface="Arial"/>
                <a:sym typeface="Arial"/>
              </a:rPr>
              <a:t>Inform your client of all the options available</a:t>
            </a:r>
            <a:endParaRPr lang="en-AU" dirty="0"/>
          </a:p>
        </p:txBody>
      </p:sp>
    </p:spTree>
    <p:extLst>
      <p:ext uri="{BB962C8B-B14F-4D97-AF65-F5344CB8AC3E}">
        <p14:creationId xmlns:p14="http://schemas.microsoft.com/office/powerpoint/2010/main" val="3088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43</a:t>
            </a:fld>
            <a:endParaRPr lang="en-US" dirty="0">
              <a:solidFill>
                <a:schemeClr val="tx1"/>
              </a:solidFill>
            </a:endParaRPr>
          </a:p>
        </p:txBody>
      </p:sp>
      <p:sp>
        <p:nvSpPr>
          <p:cNvPr id="3" name="Title 2"/>
          <p:cNvSpPr>
            <a:spLocks noGrp="1"/>
          </p:cNvSpPr>
          <p:nvPr>
            <p:ph type="title"/>
          </p:nvPr>
        </p:nvSpPr>
        <p:spPr/>
        <p:txBody>
          <a:bodyPr>
            <a:noAutofit/>
          </a:bodyPr>
          <a:lstStyle/>
          <a:p>
            <a:r>
              <a:rPr lang="en-AU" dirty="0">
                <a:ea typeface="Tahoma"/>
                <a:cs typeface="Tahoma"/>
                <a:sym typeface="Tahoma"/>
              </a:rPr>
              <a:t> </a:t>
            </a:r>
            <a:r>
              <a:rPr lang="en-AU" dirty="0">
                <a:ea typeface="Arial"/>
                <a:cs typeface="Arial"/>
                <a:sym typeface="Arial"/>
              </a:rPr>
              <a:t>PATHWAY TO SAFETY</a:t>
            </a:r>
            <a:endParaRPr lang="en-US" dirty="0"/>
          </a:p>
        </p:txBody>
      </p:sp>
      <p:sp>
        <p:nvSpPr>
          <p:cNvPr id="4" name="Text Placeholder 3"/>
          <p:cNvSpPr>
            <a:spLocks noGrp="1"/>
          </p:cNvSpPr>
          <p:nvPr>
            <p:ph type="body" sz="quarter" idx="13"/>
          </p:nvPr>
        </p:nvSpPr>
        <p:spPr>
          <a:xfrm>
            <a:off x="844216" y="1949200"/>
            <a:ext cx="4473575" cy="1093545"/>
          </a:xfrm>
        </p:spPr>
        <p:txBody>
          <a:bodyPr>
            <a:noAutofit/>
          </a:bodyPr>
          <a:lstStyle/>
          <a:p>
            <a:pPr marL="280988" lvl="0" indent="-280988">
              <a:lnSpc>
                <a:spcPct val="100000"/>
              </a:lnSpc>
              <a:spcBef>
                <a:spcPts val="0"/>
              </a:spcBef>
              <a:buClr>
                <a:schemeClr val="dk1"/>
              </a:buClr>
              <a:buSzPct val="100000"/>
              <a:buFont typeface="Arial" charset="0"/>
              <a:buChar char="•"/>
            </a:pPr>
            <a:r>
              <a:rPr lang="en-AU" dirty="0">
                <a:ea typeface="Arial"/>
                <a:cs typeface="Arial"/>
                <a:sym typeface="Arial"/>
              </a:rPr>
              <a:t>Inform your client that a safety plan can only occur in consultation with them.</a:t>
            </a:r>
            <a:endParaRPr lang="en-AU" dirty="0"/>
          </a:p>
        </p:txBody>
      </p:sp>
      <p:sp>
        <p:nvSpPr>
          <p:cNvPr id="5" name="Text Placeholder 4"/>
          <p:cNvSpPr>
            <a:spLocks noGrp="1"/>
          </p:cNvSpPr>
          <p:nvPr>
            <p:ph type="body" sz="quarter" idx="14"/>
          </p:nvPr>
        </p:nvSpPr>
        <p:spPr>
          <a:xfrm>
            <a:off x="6687553" y="1949199"/>
            <a:ext cx="4473575" cy="2922345"/>
          </a:xfrm>
        </p:spPr>
        <p:txBody>
          <a:bodyPr>
            <a:noAutofit/>
          </a:bodyPr>
          <a:lstStyle/>
          <a:p>
            <a:pPr marL="280988" lvl="0" indent="-280988">
              <a:lnSpc>
                <a:spcPct val="100000"/>
              </a:lnSpc>
            </a:pPr>
            <a:r>
              <a:rPr lang="en-AU" dirty="0">
                <a:ea typeface="Arial"/>
                <a:cs typeface="Arial"/>
                <a:sym typeface="Arial"/>
              </a:rPr>
              <a:t>Inform your client that if they choose to stay in the family home where they are experiencing family violence, a specialist family violence service can still create a safety plan with them for within the home.</a:t>
            </a:r>
          </a:p>
          <a:p>
            <a:pPr>
              <a:lnSpc>
                <a:spcPct val="100000"/>
              </a:lnSpc>
            </a:pPr>
            <a:endParaRPr lang="en-US" dirty="0"/>
          </a:p>
        </p:txBody>
      </p:sp>
      <p:sp>
        <p:nvSpPr>
          <p:cNvPr id="6" name="Text Placeholder 3"/>
          <p:cNvSpPr txBox="1">
            <a:spLocks/>
          </p:cNvSpPr>
          <p:nvPr/>
        </p:nvSpPr>
        <p:spPr>
          <a:xfrm>
            <a:off x="844215" y="3512060"/>
            <a:ext cx="4473575" cy="150137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0988" lvl="0" indent="-280988">
              <a:lnSpc>
                <a:spcPct val="100000"/>
              </a:lnSpc>
              <a:spcBef>
                <a:spcPts val="1001"/>
              </a:spcBef>
              <a:buClr>
                <a:schemeClr val="dk1"/>
              </a:buClr>
              <a:buSzPct val="100000"/>
              <a:buChar char="•"/>
            </a:pPr>
            <a:r>
              <a:rPr lang="en-AU" dirty="0">
                <a:ea typeface="Arial"/>
                <a:cs typeface="Arial"/>
                <a:sym typeface="Arial"/>
              </a:rPr>
              <a:t>Inform your client of specialist family violence services that are available to develop a tailored safety plan for them.</a:t>
            </a:r>
            <a:endParaRPr lang="en-AU" dirty="0"/>
          </a:p>
        </p:txBody>
      </p:sp>
      <p:sp>
        <p:nvSpPr>
          <p:cNvPr id="8" name="TextBox 7"/>
          <p:cNvSpPr txBox="1"/>
          <p:nvPr/>
        </p:nvSpPr>
        <p:spPr>
          <a:xfrm>
            <a:off x="844216" y="5876887"/>
            <a:ext cx="3664722" cy="461665"/>
          </a:xfrm>
          <a:prstGeom prst="rect">
            <a:avLst/>
          </a:prstGeom>
          <a:noFill/>
        </p:spPr>
        <p:txBody>
          <a:bodyPr wrap="square" rtlCol="0">
            <a:spAutoFit/>
          </a:bodyPr>
          <a:lstStyle/>
          <a:p>
            <a:pPr lvl="0"/>
            <a:r>
              <a:rPr lang="en-AU" sz="1200" dirty="0">
                <a:solidFill>
                  <a:schemeClr val="tx1">
                    <a:lumMod val="50000"/>
                    <a:lumOff val="50000"/>
                  </a:schemeClr>
                </a:solidFill>
                <a:ea typeface="Arial"/>
                <a:cs typeface="Arial"/>
                <a:sym typeface="Arial"/>
              </a:rPr>
              <a:t>Identifying Family Violence &amp; Responding to Women and Children, 2017, NWMR, p.16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6050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1"/>
            <a:ext cx="6360625" cy="392864"/>
          </a:xfrm>
        </p:spPr>
        <p:txBody>
          <a:bodyPr>
            <a:noAutofit/>
          </a:bodyPr>
          <a:lstStyle/>
          <a:p>
            <a:r>
              <a:rPr lang="en-US" dirty="0"/>
              <a:t>WHAT WOULD A SAFETY PLAN LOOK LIKE?</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44</a:t>
            </a:fld>
            <a:endParaRPr lang="en-US" dirty="0">
              <a:solidFill>
                <a:schemeClr val="tx1"/>
              </a:solidFill>
            </a:endParaRPr>
          </a:p>
        </p:txBody>
      </p:sp>
      <p:sp>
        <p:nvSpPr>
          <p:cNvPr id="4" name="Text Placeholder 3"/>
          <p:cNvSpPr>
            <a:spLocks noGrp="1"/>
          </p:cNvSpPr>
          <p:nvPr>
            <p:ph type="body" sz="quarter" idx="13"/>
          </p:nvPr>
        </p:nvSpPr>
        <p:spPr>
          <a:xfrm>
            <a:off x="844215" y="1949199"/>
            <a:ext cx="9072295" cy="1093546"/>
          </a:xfrm>
        </p:spPr>
        <p:txBody>
          <a:bodyPr>
            <a:noAutofit/>
          </a:bodyPr>
          <a:lstStyle/>
          <a:p>
            <a:pPr lvl="0">
              <a:lnSpc>
                <a:spcPct val="100000"/>
              </a:lnSpc>
              <a:spcBef>
                <a:spcPts val="0"/>
              </a:spcBef>
              <a:buClr>
                <a:schemeClr val="dk1"/>
              </a:buClr>
              <a:buSzPct val="64058"/>
            </a:pPr>
            <a:r>
              <a:rPr lang="en-AU" dirty="0">
                <a:ea typeface="Arial"/>
                <a:cs typeface="Arial"/>
                <a:sym typeface="Arial"/>
              </a:rPr>
              <a:t>It is important to ask your client what they are already doing to ensure safety for themselves: </a:t>
            </a:r>
          </a:p>
        </p:txBody>
      </p:sp>
      <p:sp>
        <p:nvSpPr>
          <p:cNvPr id="5" name="TextBox 4"/>
          <p:cNvSpPr txBox="1"/>
          <p:nvPr/>
        </p:nvSpPr>
        <p:spPr>
          <a:xfrm>
            <a:off x="844215" y="3606200"/>
            <a:ext cx="10223178" cy="461664"/>
          </a:xfrm>
          <a:prstGeom prst="rect">
            <a:avLst/>
          </a:prstGeom>
          <a:noFill/>
        </p:spPr>
        <p:txBody>
          <a:bodyPr wrap="square" rtlCol="0">
            <a:noAutofit/>
          </a:bodyPr>
          <a:lstStyle/>
          <a:p>
            <a:pPr lvl="0">
              <a:spcBef>
                <a:spcPts val="1001"/>
              </a:spcBef>
              <a:buClr>
                <a:schemeClr val="dk1"/>
              </a:buClr>
              <a:buSzPct val="64058"/>
            </a:pPr>
            <a:r>
              <a:rPr lang="en-AU" sz="2400" dirty="0">
                <a:ea typeface="Arial"/>
                <a:cs typeface="Arial"/>
                <a:sym typeface="Arial"/>
              </a:rPr>
              <a:t>Other strategies to consider in the plan:</a:t>
            </a:r>
            <a:endParaRPr lang="en-US" sz="2400" dirty="0"/>
          </a:p>
        </p:txBody>
      </p:sp>
      <p:sp>
        <p:nvSpPr>
          <p:cNvPr id="6" name="TextBox 5"/>
          <p:cNvSpPr txBox="1"/>
          <p:nvPr/>
        </p:nvSpPr>
        <p:spPr>
          <a:xfrm>
            <a:off x="844215" y="4249740"/>
            <a:ext cx="7914289" cy="323166"/>
          </a:xfrm>
          <a:prstGeom prst="rect">
            <a:avLst/>
          </a:prstGeom>
          <a:noFill/>
        </p:spPr>
        <p:txBody>
          <a:bodyPr wrap="square" rtlCol="0">
            <a:noAutofit/>
          </a:bodyPr>
          <a:lstStyle/>
          <a:p>
            <a:pPr marL="312738" lvl="0" indent="-312738">
              <a:buFont typeface="Arial" charset="0"/>
              <a:buChar char="•"/>
            </a:pPr>
            <a:r>
              <a:rPr lang="en-AU" sz="2400" dirty="0">
                <a:ea typeface="Arial"/>
                <a:cs typeface="Arial"/>
                <a:sym typeface="Arial"/>
              </a:rPr>
              <a:t>Call the </a:t>
            </a:r>
            <a:r>
              <a:rPr lang="en-AU" sz="2400" dirty="0">
                <a:solidFill>
                  <a:schemeClr val="accent1"/>
                </a:solidFill>
                <a:ea typeface="Arial"/>
                <a:cs typeface="Arial"/>
                <a:sym typeface="Arial"/>
              </a:rPr>
              <a:t>police</a:t>
            </a:r>
            <a:r>
              <a:rPr lang="en-AU" sz="2400" dirty="0">
                <a:ea typeface="Arial"/>
                <a:cs typeface="Arial"/>
                <a:sym typeface="Arial"/>
              </a:rPr>
              <a:t> if there is immediate danger</a:t>
            </a:r>
            <a:endParaRPr lang="en-AU" sz="2400" dirty="0"/>
          </a:p>
          <a:p>
            <a:pPr marL="342900" indent="-342900">
              <a:buFont typeface="Arial" charset="0"/>
              <a:buChar char="•"/>
            </a:pPr>
            <a:endParaRPr lang="en-US" sz="2400" dirty="0"/>
          </a:p>
        </p:txBody>
      </p:sp>
      <p:sp>
        <p:nvSpPr>
          <p:cNvPr id="7" name="TextBox 6"/>
          <p:cNvSpPr txBox="1"/>
          <p:nvPr/>
        </p:nvSpPr>
        <p:spPr>
          <a:xfrm>
            <a:off x="844215" y="4817400"/>
            <a:ext cx="9970930" cy="399051"/>
          </a:xfrm>
          <a:prstGeom prst="rect">
            <a:avLst/>
          </a:prstGeom>
          <a:noFill/>
        </p:spPr>
        <p:txBody>
          <a:bodyPr wrap="square" rtlCol="0">
            <a:noAutofit/>
          </a:bodyPr>
          <a:lstStyle/>
          <a:p>
            <a:pPr marL="280988" lvl="0" indent="-280988">
              <a:buFont typeface="Arial" charset="0"/>
              <a:buChar char="•"/>
            </a:pPr>
            <a:r>
              <a:rPr lang="en-AU" sz="2400" dirty="0">
                <a:ea typeface="Arial"/>
                <a:cs typeface="Arial"/>
                <a:sym typeface="Arial"/>
              </a:rPr>
              <a:t>Establish a </a:t>
            </a:r>
            <a:r>
              <a:rPr lang="en-AU" sz="2400" dirty="0">
                <a:solidFill>
                  <a:schemeClr val="accent1"/>
                </a:solidFill>
                <a:ea typeface="Arial"/>
                <a:cs typeface="Arial"/>
                <a:sym typeface="Arial"/>
              </a:rPr>
              <a:t>safe place </a:t>
            </a:r>
            <a:r>
              <a:rPr lang="en-AU" sz="2400" dirty="0">
                <a:ea typeface="Arial"/>
                <a:cs typeface="Arial"/>
                <a:sym typeface="Arial"/>
              </a:rPr>
              <a:t>to go and plan for transport options</a:t>
            </a:r>
            <a:endParaRPr lang="en-AU" sz="2400" dirty="0"/>
          </a:p>
          <a:p>
            <a:pPr marL="342900" indent="-342900">
              <a:buFont typeface="Arial" charset="0"/>
              <a:buChar char="•"/>
            </a:pPr>
            <a:endParaRPr lang="en-US" sz="2400" dirty="0"/>
          </a:p>
        </p:txBody>
      </p:sp>
      <p:sp>
        <p:nvSpPr>
          <p:cNvPr id="8" name="TextBox 7"/>
          <p:cNvSpPr txBox="1"/>
          <p:nvPr/>
        </p:nvSpPr>
        <p:spPr>
          <a:xfrm>
            <a:off x="844215" y="5460946"/>
            <a:ext cx="8883109" cy="781637"/>
          </a:xfrm>
          <a:prstGeom prst="rect">
            <a:avLst/>
          </a:prstGeom>
          <a:noFill/>
        </p:spPr>
        <p:txBody>
          <a:bodyPr wrap="square" rtlCol="0">
            <a:noAutofit/>
          </a:bodyPr>
          <a:lstStyle/>
          <a:p>
            <a:pPr marL="280988" lvl="0" indent="-280988">
              <a:buFont typeface="Arial" charset="0"/>
              <a:buChar char="•"/>
            </a:pPr>
            <a:r>
              <a:rPr lang="en-AU" sz="2400" dirty="0">
                <a:ea typeface="Arial"/>
                <a:cs typeface="Arial"/>
                <a:sym typeface="Arial"/>
              </a:rPr>
              <a:t>Identify trusted </a:t>
            </a:r>
            <a:r>
              <a:rPr lang="en-AU" sz="2400" dirty="0">
                <a:solidFill>
                  <a:schemeClr val="accent1"/>
                </a:solidFill>
                <a:ea typeface="Arial"/>
                <a:cs typeface="Arial"/>
                <a:sym typeface="Arial"/>
              </a:rPr>
              <a:t>friends</a:t>
            </a:r>
            <a:r>
              <a:rPr lang="en-AU" sz="2400" dirty="0">
                <a:ea typeface="Arial"/>
                <a:cs typeface="Arial"/>
                <a:sym typeface="Arial"/>
              </a:rPr>
              <a:t>, </a:t>
            </a:r>
            <a:r>
              <a:rPr lang="en-AU" sz="2400" dirty="0">
                <a:solidFill>
                  <a:schemeClr val="accent1"/>
                </a:solidFill>
                <a:ea typeface="Arial"/>
                <a:cs typeface="Arial"/>
                <a:sym typeface="Arial"/>
              </a:rPr>
              <a:t>family</a:t>
            </a:r>
            <a:r>
              <a:rPr lang="en-AU" sz="2400" dirty="0">
                <a:ea typeface="Arial"/>
                <a:cs typeface="Arial"/>
                <a:sym typeface="Arial"/>
              </a:rPr>
              <a:t> </a:t>
            </a:r>
            <a:r>
              <a:rPr lang="en-AU" sz="2400" dirty="0">
                <a:solidFill>
                  <a:schemeClr val="accent1"/>
                </a:solidFill>
                <a:ea typeface="Arial"/>
                <a:cs typeface="Arial"/>
                <a:sym typeface="Arial"/>
              </a:rPr>
              <a:t>members</a:t>
            </a:r>
            <a:r>
              <a:rPr lang="en-AU" sz="2400" dirty="0">
                <a:ea typeface="Arial"/>
                <a:cs typeface="Arial"/>
                <a:sym typeface="Arial"/>
              </a:rPr>
              <a:t> or </a:t>
            </a:r>
            <a:r>
              <a:rPr lang="en-AU" sz="2400" dirty="0">
                <a:solidFill>
                  <a:schemeClr val="accent1"/>
                </a:solidFill>
                <a:ea typeface="Arial"/>
                <a:cs typeface="Arial"/>
                <a:sym typeface="Arial"/>
              </a:rPr>
              <a:t>neighbours</a:t>
            </a:r>
            <a:r>
              <a:rPr lang="en-AU" sz="2400" dirty="0">
                <a:ea typeface="Arial"/>
                <a:cs typeface="Arial"/>
                <a:sym typeface="Arial"/>
              </a:rPr>
              <a:t> to assist in an emergency</a:t>
            </a:r>
            <a:endParaRPr lang="en-AU" sz="2400" dirty="0"/>
          </a:p>
          <a:p>
            <a:pPr marL="342900" indent="-342900">
              <a:buFont typeface="Arial" charset="0"/>
              <a:buChar char="•"/>
            </a:pPr>
            <a:endParaRPr lang="en-US" sz="2400" dirty="0"/>
          </a:p>
        </p:txBody>
      </p:sp>
      <p:sp>
        <p:nvSpPr>
          <p:cNvPr id="9" name="TextBox 8"/>
          <p:cNvSpPr txBox="1"/>
          <p:nvPr/>
        </p:nvSpPr>
        <p:spPr>
          <a:xfrm>
            <a:off x="844215" y="2898674"/>
            <a:ext cx="6800850" cy="461665"/>
          </a:xfrm>
          <a:prstGeom prst="rect">
            <a:avLst/>
          </a:prstGeom>
          <a:noFill/>
        </p:spPr>
        <p:txBody>
          <a:bodyPr wrap="square" rtlCol="0">
            <a:spAutoFit/>
          </a:bodyPr>
          <a:lstStyle/>
          <a:p>
            <a:pPr lvl="0"/>
            <a:r>
              <a:rPr lang="en-AU" sz="2400" dirty="0">
                <a:solidFill>
                  <a:schemeClr val="accent1"/>
                </a:solidFill>
                <a:ea typeface="Arial"/>
                <a:cs typeface="Arial"/>
                <a:sym typeface="Arial"/>
              </a:rPr>
              <a:t>- Include this in the plan</a:t>
            </a:r>
            <a:endParaRPr lang="en-US" sz="2400" dirty="0">
              <a:solidFill>
                <a:schemeClr val="accent1"/>
              </a:solidFill>
            </a:endParaRPr>
          </a:p>
        </p:txBody>
      </p:sp>
    </p:spTree>
    <p:extLst>
      <p:ext uri="{BB962C8B-B14F-4D97-AF65-F5344CB8AC3E}">
        <p14:creationId xmlns:p14="http://schemas.microsoft.com/office/powerpoint/2010/main" val="6398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1"/>
            <a:ext cx="6360625" cy="392864"/>
          </a:xfrm>
        </p:spPr>
        <p:txBody>
          <a:bodyPr>
            <a:noAutofit/>
          </a:bodyPr>
          <a:lstStyle/>
          <a:p>
            <a:r>
              <a:rPr lang="en-US" dirty="0"/>
              <a:t>WHAT WOULD A SAFETY PLAN LOOK LIKE?</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45</a:t>
            </a:fld>
            <a:endParaRPr lang="en-US" dirty="0">
              <a:solidFill>
                <a:schemeClr val="tx1"/>
              </a:solidFill>
            </a:endParaRPr>
          </a:p>
        </p:txBody>
      </p:sp>
      <p:sp>
        <p:nvSpPr>
          <p:cNvPr id="5" name="TextBox 4"/>
          <p:cNvSpPr txBox="1"/>
          <p:nvPr/>
        </p:nvSpPr>
        <p:spPr>
          <a:xfrm>
            <a:off x="844215" y="5007990"/>
            <a:ext cx="10223178" cy="364844"/>
          </a:xfrm>
          <a:prstGeom prst="rect">
            <a:avLst/>
          </a:prstGeom>
          <a:noFill/>
        </p:spPr>
        <p:txBody>
          <a:bodyPr wrap="square" rtlCol="0">
            <a:noAutofit/>
          </a:bodyPr>
          <a:lstStyle/>
          <a:p>
            <a:pPr marL="312738" lvl="0" indent="-312738">
              <a:spcBef>
                <a:spcPts val="1001"/>
              </a:spcBef>
              <a:buClr>
                <a:schemeClr val="dk1"/>
              </a:buClr>
              <a:buSzPct val="100000"/>
              <a:buFont typeface="Arial" charset="0"/>
              <a:buChar char="•"/>
            </a:pPr>
            <a:r>
              <a:rPr lang="en-AU" sz="2400" dirty="0">
                <a:ea typeface="Arial"/>
                <a:cs typeface="Arial"/>
                <a:sym typeface="Arial"/>
              </a:rPr>
              <a:t>For more information refer to the </a:t>
            </a:r>
            <a:r>
              <a:rPr lang="en-AU" sz="2400" dirty="0">
                <a:ea typeface="Arial"/>
                <a:cs typeface="Arial"/>
                <a:sym typeface="Arial"/>
                <a:hlinkClick r:id="rId2"/>
              </a:rPr>
              <a:t>Resource Manual</a:t>
            </a:r>
            <a:endParaRPr lang="en-AU" sz="2400" dirty="0"/>
          </a:p>
          <a:p>
            <a:endParaRPr lang="en-US" sz="2400" dirty="0"/>
          </a:p>
        </p:txBody>
      </p:sp>
      <p:sp>
        <p:nvSpPr>
          <p:cNvPr id="10" name="TextBox 9"/>
          <p:cNvSpPr txBox="1"/>
          <p:nvPr/>
        </p:nvSpPr>
        <p:spPr>
          <a:xfrm>
            <a:off x="844215" y="2469180"/>
            <a:ext cx="9096703" cy="421093"/>
          </a:xfrm>
          <a:prstGeom prst="rect">
            <a:avLst/>
          </a:prstGeom>
          <a:noFill/>
        </p:spPr>
        <p:txBody>
          <a:bodyPr wrap="square" rtlCol="0">
            <a:noAutofit/>
          </a:bodyPr>
          <a:lstStyle/>
          <a:p>
            <a:pPr marL="280988" lvl="0" indent="-280988">
              <a:buFont typeface="Arial" charset="0"/>
              <a:buChar char="•"/>
            </a:pPr>
            <a:r>
              <a:rPr lang="en-AU" sz="2400" dirty="0">
                <a:ea typeface="Arial"/>
                <a:cs typeface="Arial"/>
                <a:sym typeface="Arial"/>
              </a:rPr>
              <a:t>Refer to family violence support services</a:t>
            </a:r>
            <a:endParaRPr lang="en-AU" sz="2400" dirty="0"/>
          </a:p>
        </p:txBody>
      </p:sp>
      <p:sp>
        <p:nvSpPr>
          <p:cNvPr id="11" name="Text Placeholder 10"/>
          <p:cNvSpPr>
            <a:spLocks noGrp="1"/>
          </p:cNvSpPr>
          <p:nvPr>
            <p:ph type="body" sz="quarter" idx="13"/>
          </p:nvPr>
        </p:nvSpPr>
        <p:spPr>
          <a:xfrm>
            <a:off x="844216" y="1949200"/>
            <a:ext cx="7527274" cy="336800"/>
          </a:xfrm>
        </p:spPr>
        <p:txBody>
          <a:bodyPr>
            <a:noAutofit/>
          </a:bodyPr>
          <a:lstStyle/>
          <a:p>
            <a:pPr lvl="0">
              <a:lnSpc>
                <a:spcPct val="100000"/>
              </a:lnSpc>
              <a:spcBef>
                <a:spcPts val="1001"/>
              </a:spcBef>
              <a:buClr>
                <a:schemeClr val="dk1"/>
              </a:buClr>
              <a:buSzPct val="64058"/>
            </a:pPr>
            <a:r>
              <a:rPr lang="en-AU" dirty="0">
                <a:ea typeface="Arial"/>
                <a:cs typeface="Arial"/>
                <a:sym typeface="Arial"/>
              </a:rPr>
              <a:t>Other strategies to consider in the plan:</a:t>
            </a:r>
            <a:endParaRPr lang="en-AU" dirty="0"/>
          </a:p>
        </p:txBody>
      </p:sp>
      <p:sp>
        <p:nvSpPr>
          <p:cNvPr id="12" name="TextBox 11"/>
          <p:cNvSpPr txBox="1"/>
          <p:nvPr/>
        </p:nvSpPr>
        <p:spPr>
          <a:xfrm>
            <a:off x="844215" y="3073453"/>
            <a:ext cx="7394028" cy="461665"/>
          </a:xfrm>
          <a:prstGeom prst="rect">
            <a:avLst/>
          </a:prstGeom>
          <a:noFill/>
        </p:spPr>
        <p:txBody>
          <a:bodyPr wrap="square" rtlCol="0">
            <a:spAutoFit/>
          </a:bodyPr>
          <a:lstStyle/>
          <a:p>
            <a:pPr marL="312738" lvl="0" indent="-312738">
              <a:spcBef>
                <a:spcPts val="1001"/>
              </a:spcBef>
              <a:buClr>
                <a:schemeClr val="dk1"/>
              </a:buClr>
              <a:buSzPct val="100000"/>
              <a:buFont typeface="Arial" charset="0"/>
              <a:buChar char="•"/>
            </a:pPr>
            <a:r>
              <a:rPr lang="en-AU" sz="2400" dirty="0">
                <a:ea typeface="Arial"/>
                <a:cs typeface="Arial"/>
                <a:sym typeface="Arial"/>
              </a:rPr>
              <a:t>Link in with disability advocacy services</a:t>
            </a:r>
            <a:endParaRPr lang="en-AU" sz="2400" dirty="0"/>
          </a:p>
        </p:txBody>
      </p:sp>
      <p:sp>
        <p:nvSpPr>
          <p:cNvPr id="13" name="TextBox 12"/>
          <p:cNvSpPr txBox="1"/>
          <p:nvPr/>
        </p:nvSpPr>
        <p:spPr>
          <a:xfrm>
            <a:off x="844215" y="3718298"/>
            <a:ext cx="7851228" cy="461665"/>
          </a:xfrm>
          <a:prstGeom prst="rect">
            <a:avLst/>
          </a:prstGeom>
          <a:noFill/>
        </p:spPr>
        <p:txBody>
          <a:bodyPr wrap="square" rtlCol="0">
            <a:spAutoFit/>
          </a:bodyPr>
          <a:lstStyle/>
          <a:p>
            <a:pPr marL="312738" lvl="0" indent="-312738">
              <a:spcBef>
                <a:spcPts val="1001"/>
              </a:spcBef>
              <a:buClr>
                <a:schemeClr val="dk1"/>
              </a:buClr>
              <a:buSzPct val="100000"/>
              <a:buFont typeface="Arial" charset="0"/>
              <a:buChar char="•"/>
            </a:pPr>
            <a:r>
              <a:rPr lang="en-AU" sz="2400" dirty="0">
                <a:ea typeface="Arial"/>
                <a:cs typeface="Arial"/>
                <a:sym typeface="Arial"/>
              </a:rPr>
              <a:t>Store phone numbers on mobile – on speed dial</a:t>
            </a:r>
            <a:endParaRPr lang="en-US" sz="2400" dirty="0"/>
          </a:p>
        </p:txBody>
      </p:sp>
      <p:sp>
        <p:nvSpPr>
          <p:cNvPr id="14" name="TextBox 13"/>
          <p:cNvSpPr txBox="1"/>
          <p:nvPr/>
        </p:nvSpPr>
        <p:spPr>
          <a:xfrm>
            <a:off x="844215" y="4363143"/>
            <a:ext cx="8387255" cy="461665"/>
          </a:xfrm>
          <a:prstGeom prst="rect">
            <a:avLst/>
          </a:prstGeom>
          <a:noFill/>
        </p:spPr>
        <p:txBody>
          <a:bodyPr wrap="square" rtlCol="0">
            <a:spAutoFit/>
          </a:bodyPr>
          <a:lstStyle/>
          <a:p>
            <a:pPr marL="312738" lvl="0" indent="-312738">
              <a:buFont typeface="Arial" charset="0"/>
              <a:buChar char="•"/>
            </a:pPr>
            <a:r>
              <a:rPr lang="en-AU" sz="2400" dirty="0">
                <a:ea typeface="Arial"/>
                <a:cs typeface="Arial"/>
                <a:sym typeface="Arial"/>
              </a:rPr>
              <a:t>E-safety – eliminate being tracked by smartphone</a:t>
            </a:r>
            <a:endParaRPr lang="en-AU" sz="2400" dirty="0"/>
          </a:p>
        </p:txBody>
      </p:sp>
      <p:sp>
        <p:nvSpPr>
          <p:cNvPr id="15" name="TextBox 14"/>
          <p:cNvSpPr txBox="1"/>
          <p:nvPr/>
        </p:nvSpPr>
        <p:spPr>
          <a:xfrm>
            <a:off x="844216" y="5876887"/>
            <a:ext cx="3664722" cy="646331"/>
          </a:xfrm>
          <a:prstGeom prst="rect">
            <a:avLst/>
          </a:prstGeom>
          <a:noFill/>
        </p:spPr>
        <p:txBody>
          <a:bodyPr wrap="square" rtlCol="0">
            <a:spAutoFit/>
          </a:bodyPr>
          <a:lstStyle/>
          <a:p>
            <a:pPr lvl="0"/>
            <a:r>
              <a:rPr lang="en-US" sz="1200" dirty="0">
                <a:solidFill>
                  <a:schemeClr val="tx1">
                    <a:lumMod val="50000"/>
                    <a:lumOff val="50000"/>
                  </a:schemeClr>
                </a:solidFill>
              </a:rPr>
              <a:t>Identifying Family Violence &amp; Responding to Women and Children, 2017, NWMR, p.16, 17. Lifeline Australia, DV-Alert Disability, 2018, p. 151</a:t>
            </a:r>
          </a:p>
        </p:txBody>
      </p:sp>
    </p:spTree>
    <p:extLst>
      <p:ext uri="{BB962C8B-B14F-4D97-AF65-F5344CB8AC3E}">
        <p14:creationId xmlns:p14="http://schemas.microsoft.com/office/powerpoint/2010/main" val="5340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SAFETY PLAN CHECKLIST</a:t>
            </a:r>
          </a:p>
        </p:txBody>
      </p:sp>
      <p:sp>
        <p:nvSpPr>
          <p:cNvPr id="3" name="Slide Number Placeholder 2"/>
          <p:cNvSpPr>
            <a:spLocks noGrp="1"/>
          </p:cNvSpPr>
          <p:nvPr>
            <p:ph type="sldNum" sz="quarter" idx="12"/>
          </p:nvPr>
        </p:nvSpPr>
        <p:spPr/>
        <p:txBody>
          <a:bodyPr/>
          <a:lstStyle/>
          <a:p>
            <a:fld id="{BE36C05A-3BCA-2E4F-9AE8-4F07F2F5E153}" type="slidenum">
              <a:rPr lang="en-US" smtClean="0"/>
              <a:t>46</a:t>
            </a:fld>
            <a:endParaRPr lang="en-US" dirty="0"/>
          </a:p>
        </p:txBody>
      </p:sp>
      <p:sp>
        <p:nvSpPr>
          <p:cNvPr id="4" name="Text Placeholder 3"/>
          <p:cNvSpPr>
            <a:spLocks noGrp="1"/>
          </p:cNvSpPr>
          <p:nvPr>
            <p:ph type="body" sz="quarter" idx="13"/>
          </p:nvPr>
        </p:nvSpPr>
        <p:spPr>
          <a:xfrm>
            <a:off x="844216" y="1854605"/>
            <a:ext cx="5461991" cy="3237655"/>
          </a:xfrm>
        </p:spPr>
        <p:txBody>
          <a:bodyPr>
            <a:noAutofit/>
          </a:bodyPr>
          <a:lstStyle/>
          <a:p>
            <a:pPr lvl="0">
              <a:spcBef>
                <a:spcPts val="0"/>
              </a:spcBef>
              <a:buClr>
                <a:schemeClr val="dk1"/>
              </a:buClr>
              <a:buSzPts val="1600"/>
            </a:pPr>
            <a:r>
              <a:rPr lang="en-AU" dirty="0">
                <a:ea typeface="Arial"/>
                <a:cs typeface="Arial"/>
                <a:sym typeface="Arial"/>
              </a:rPr>
              <a:t>Identification Documents: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Drivers licence</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Passport</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Birth certificate (including children) </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Centrelink card</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Medicare card</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Immigration papers (if applicable)</a:t>
            </a:r>
            <a:endParaRPr lang="en-AU" dirty="0"/>
          </a:p>
        </p:txBody>
      </p:sp>
      <p:sp>
        <p:nvSpPr>
          <p:cNvPr id="5" name="Content Placeholder 4"/>
          <p:cNvSpPr>
            <a:spLocks noGrp="1"/>
          </p:cNvSpPr>
          <p:nvPr>
            <p:ph sz="quarter" idx="14"/>
          </p:nvPr>
        </p:nvSpPr>
        <p:spPr>
          <a:xfrm>
            <a:off x="6737350" y="1854606"/>
            <a:ext cx="4764088" cy="2638565"/>
          </a:xfrm>
        </p:spPr>
        <p:txBody>
          <a:bodyPr>
            <a:noAutofit/>
          </a:bodyPr>
          <a:lstStyle/>
          <a:p>
            <a:pPr marL="0" lvl="0" indent="0">
              <a:spcBef>
                <a:spcPts val="1001"/>
              </a:spcBef>
              <a:buClr>
                <a:schemeClr val="dk1"/>
              </a:buClr>
              <a:buSzPts val="1600"/>
              <a:buNone/>
            </a:pPr>
            <a:r>
              <a:rPr lang="en-AU" dirty="0">
                <a:ea typeface="Arial"/>
                <a:cs typeface="Arial"/>
                <a:sym typeface="Arial"/>
              </a:rPr>
              <a:t>Legal Documents: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Lease contracts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Marriage or divorce papers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Restraining orders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Custody orders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Work permits (if applicable)</a:t>
            </a:r>
            <a:endParaRPr lang="en-AU" dirty="0"/>
          </a:p>
          <a:p>
            <a:pPr marL="0" indent="0">
              <a:buSzPct val="100000"/>
              <a:buNone/>
            </a:pPr>
            <a:endParaRPr lang="en-US" dirty="0"/>
          </a:p>
        </p:txBody>
      </p:sp>
    </p:spTree>
    <p:extLst>
      <p:ext uri="{BB962C8B-B14F-4D97-AF65-F5344CB8AC3E}">
        <p14:creationId xmlns:p14="http://schemas.microsoft.com/office/powerpoint/2010/main" val="1089449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819424"/>
            <a:ext cx="4052637" cy="392864"/>
          </a:xfrm>
        </p:spPr>
        <p:txBody>
          <a:bodyPr>
            <a:noAutofit/>
          </a:bodyPr>
          <a:lstStyle/>
          <a:p>
            <a:r>
              <a:rPr lang="en-US" dirty="0"/>
              <a:t>SAFETY PLAN CHECKLIST</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47</a:t>
            </a:fld>
            <a:endParaRPr lang="en-US" dirty="0">
              <a:solidFill>
                <a:schemeClr val="tx1"/>
              </a:solidFill>
            </a:endParaRPr>
          </a:p>
        </p:txBody>
      </p:sp>
      <p:sp>
        <p:nvSpPr>
          <p:cNvPr id="4" name="Text Placeholder 3"/>
          <p:cNvSpPr>
            <a:spLocks noGrp="1"/>
          </p:cNvSpPr>
          <p:nvPr>
            <p:ph type="body" sz="quarter" idx="13"/>
          </p:nvPr>
        </p:nvSpPr>
        <p:spPr>
          <a:xfrm>
            <a:off x="844216" y="1602359"/>
            <a:ext cx="4052637" cy="1393089"/>
          </a:xfrm>
        </p:spPr>
        <p:txBody>
          <a:bodyPr>
            <a:noAutofit/>
          </a:bodyPr>
          <a:lstStyle/>
          <a:p>
            <a:pPr lvl="0">
              <a:spcBef>
                <a:spcPts val="0"/>
              </a:spcBef>
              <a:buClr>
                <a:schemeClr val="dk1"/>
              </a:buClr>
              <a:buSzPts val="1600"/>
            </a:pPr>
            <a:r>
              <a:rPr lang="en-AU" dirty="0">
                <a:ea typeface="Arial"/>
                <a:cs typeface="Arial"/>
                <a:sym typeface="Arial"/>
              </a:rPr>
              <a:t>Financial Matters: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Bank account details</a:t>
            </a:r>
            <a:endParaRPr lang="en-AU" dirty="0"/>
          </a:p>
          <a:p>
            <a:pPr marL="228604" lvl="0" indent="-228604">
              <a:spcBef>
                <a:spcPts val="1001"/>
              </a:spcBef>
              <a:buClr>
                <a:schemeClr val="dk1"/>
              </a:buClr>
              <a:buSzPct val="100000"/>
              <a:buFont typeface="Noto Sans Symbols"/>
              <a:buChar char="❑"/>
            </a:pPr>
            <a:r>
              <a:rPr lang="en-AU" dirty="0">
                <a:ea typeface="Arial"/>
                <a:cs typeface="Arial"/>
                <a:sym typeface="Arial"/>
              </a:rPr>
              <a:t> Credit card and some cash</a:t>
            </a:r>
            <a:endParaRPr lang="en-AU" dirty="0"/>
          </a:p>
          <a:p>
            <a:pPr marL="228604" lvl="0" indent="-139640">
              <a:spcBef>
                <a:spcPts val="1001"/>
              </a:spcBef>
              <a:buClr>
                <a:schemeClr val="dk1"/>
              </a:buClr>
              <a:buSzPts val="1401"/>
            </a:pPr>
            <a:endParaRPr lang="en-AU" dirty="0">
              <a:ea typeface="Arial"/>
              <a:cs typeface="Arial"/>
              <a:sym typeface="Arial"/>
            </a:endParaRPr>
          </a:p>
        </p:txBody>
      </p:sp>
      <p:sp>
        <p:nvSpPr>
          <p:cNvPr id="5" name="Content Placeholder 4"/>
          <p:cNvSpPr>
            <a:spLocks noGrp="1"/>
          </p:cNvSpPr>
          <p:nvPr>
            <p:ph sz="quarter" idx="4294967295"/>
          </p:nvPr>
        </p:nvSpPr>
        <p:spPr>
          <a:xfrm>
            <a:off x="5995711" y="819424"/>
            <a:ext cx="5308168" cy="5775340"/>
          </a:xfrm>
          <a:prstGeom prst="rect">
            <a:avLst/>
          </a:prstGeom>
        </p:spPr>
        <p:txBody>
          <a:bodyPr>
            <a:noAutofit/>
          </a:bodyPr>
          <a:lstStyle/>
          <a:p>
            <a:pPr marL="0" lvl="0" indent="0">
              <a:lnSpc>
                <a:spcPct val="100000"/>
              </a:lnSpc>
              <a:spcBef>
                <a:spcPts val="1001"/>
              </a:spcBef>
              <a:buClr>
                <a:schemeClr val="dk1"/>
              </a:buClr>
              <a:buSzPts val="1600"/>
              <a:buNone/>
            </a:pPr>
            <a:r>
              <a:rPr lang="en-AU" sz="2400" dirty="0">
                <a:latin typeface="+mn-lt"/>
                <a:ea typeface="Arial"/>
                <a:cs typeface="Arial"/>
                <a:sym typeface="Arial"/>
              </a:rPr>
              <a:t>Personal Belongings: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House and car keys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Medication (including prescriptions)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Mobile phone</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Photographs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Jewellery</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Clothes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Address book</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Children’s toys</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Pets (if you can)</a:t>
            </a:r>
            <a:endParaRPr lang="en-AU" sz="2400" dirty="0">
              <a:latin typeface="+mn-lt"/>
            </a:endParaRPr>
          </a:p>
          <a:p>
            <a:pPr marL="228604" lvl="0" indent="-228604">
              <a:lnSpc>
                <a:spcPct val="100000"/>
              </a:lnSpc>
              <a:spcBef>
                <a:spcPts val="1001"/>
              </a:spcBef>
              <a:buClr>
                <a:schemeClr val="dk1"/>
              </a:buClr>
              <a:buSzPct val="100000"/>
              <a:buFont typeface="Noto Sans Symbols"/>
              <a:buChar char="❑"/>
            </a:pPr>
            <a:r>
              <a:rPr lang="en-AU" sz="2400" dirty="0">
                <a:latin typeface="+mn-lt"/>
                <a:ea typeface="Arial"/>
                <a:cs typeface="Arial"/>
                <a:sym typeface="Arial"/>
              </a:rPr>
              <a:t> Any personal items which </a:t>
            </a:r>
            <a:br>
              <a:rPr lang="en-AU" sz="2400" dirty="0">
                <a:latin typeface="+mn-lt"/>
                <a:ea typeface="Arial"/>
                <a:cs typeface="Arial"/>
                <a:sym typeface="Arial"/>
              </a:rPr>
            </a:br>
            <a:r>
              <a:rPr lang="en-AU" sz="2400" dirty="0">
                <a:latin typeface="+mn-lt"/>
                <a:ea typeface="Arial"/>
                <a:cs typeface="Arial"/>
                <a:sym typeface="Arial"/>
              </a:rPr>
              <a:t>could be destroyed </a:t>
            </a:r>
            <a:endParaRPr lang="en-AU" sz="2400" dirty="0">
              <a:latin typeface="+mn-lt"/>
            </a:endParaRPr>
          </a:p>
        </p:txBody>
      </p:sp>
    </p:spTree>
    <p:extLst>
      <p:ext uri="{BB962C8B-B14F-4D97-AF65-F5344CB8AC3E}">
        <p14:creationId xmlns:p14="http://schemas.microsoft.com/office/powerpoint/2010/main" val="376514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t>48</a:t>
            </a:fld>
            <a:endParaRPr lang="en-US"/>
          </a:p>
        </p:txBody>
      </p:sp>
      <p:sp>
        <p:nvSpPr>
          <p:cNvPr id="5" name="Title 4"/>
          <p:cNvSpPr>
            <a:spLocks noGrp="1"/>
          </p:cNvSpPr>
          <p:nvPr>
            <p:ph type="title"/>
          </p:nvPr>
        </p:nvSpPr>
        <p:spPr>
          <a:xfrm>
            <a:off x="844216" y="1087020"/>
            <a:ext cx="4052637" cy="741779"/>
          </a:xfrm>
        </p:spPr>
        <p:txBody>
          <a:bodyPr>
            <a:noAutofit/>
          </a:bodyPr>
          <a:lstStyle/>
          <a:p>
            <a:r>
              <a:rPr lang="en-AU" dirty="0">
                <a:ea typeface="Arial"/>
                <a:cs typeface="Arial"/>
                <a:sym typeface="Arial"/>
              </a:rPr>
              <a:t>IMMEDIATE DANGER - POLICE RESPONSE</a:t>
            </a:r>
            <a:endParaRPr lang="en-US" dirty="0"/>
          </a:p>
        </p:txBody>
      </p:sp>
      <p:sp>
        <p:nvSpPr>
          <p:cNvPr id="6" name="Text Placeholder 5"/>
          <p:cNvSpPr>
            <a:spLocks noGrp="1"/>
          </p:cNvSpPr>
          <p:nvPr>
            <p:ph type="body" sz="quarter" idx="13"/>
          </p:nvPr>
        </p:nvSpPr>
        <p:spPr>
          <a:xfrm>
            <a:off x="844216" y="2296041"/>
            <a:ext cx="4473575" cy="2197131"/>
          </a:xfrm>
        </p:spPr>
        <p:txBody>
          <a:bodyPr>
            <a:noAutofit/>
          </a:bodyPr>
          <a:lstStyle/>
          <a:p>
            <a:pPr lvl="0">
              <a:lnSpc>
                <a:spcPct val="100000"/>
              </a:lnSpc>
              <a:spcBef>
                <a:spcPts val="0"/>
              </a:spcBef>
              <a:buClr>
                <a:schemeClr val="dk1"/>
              </a:buClr>
              <a:buSzPct val="100000"/>
            </a:pPr>
            <a:r>
              <a:rPr lang="en-AU" dirty="0">
                <a:ea typeface="Arial"/>
                <a:cs typeface="Arial"/>
                <a:sym typeface="Arial"/>
              </a:rPr>
              <a:t>If there is a safety risk for your client and they are in immediate danger, don’t hesitate to call the police on their behalf or encourage your client to call themselves.</a:t>
            </a:r>
            <a:endParaRPr lang="en-AU" dirty="0"/>
          </a:p>
        </p:txBody>
      </p:sp>
      <p:sp>
        <p:nvSpPr>
          <p:cNvPr id="7" name="Text Placeholder 6"/>
          <p:cNvSpPr>
            <a:spLocks noGrp="1"/>
          </p:cNvSpPr>
          <p:nvPr>
            <p:ph type="body" sz="quarter" idx="14"/>
          </p:nvPr>
        </p:nvSpPr>
        <p:spPr>
          <a:xfrm>
            <a:off x="6687553" y="1087020"/>
            <a:ext cx="4559567" cy="1504252"/>
          </a:xfrm>
        </p:spPr>
        <p:txBody>
          <a:bodyPr>
            <a:noAutofit/>
          </a:bodyPr>
          <a:lstStyle/>
          <a:p>
            <a:pPr marL="0" lvl="0" indent="0">
              <a:lnSpc>
                <a:spcPct val="100000"/>
              </a:lnSpc>
              <a:spcBef>
                <a:spcPts val="1001"/>
              </a:spcBef>
              <a:buClr>
                <a:schemeClr val="dk1"/>
              </a:buClr>
              <a:buSzPct val="100000"/>
              <a:buNone/>
            </a:pPr>
            <a:r>
              <a:rPr lang="en-AU" dirty="0">
                <a:ea typeface="Arial"/>
                <a:cs typeface="Arial"/>
                <a:sym typeface="Arial"/>
              </a:rPr>
              <a:t>On arrival, the police will determine the risk factors for your client by evaluating the situation through two assessments:</a:t>
            </a:r>
            <a:endParaRPr lang="en-AU" dirty="0"/>
          </a:p>
        </p:txBody>
      </p:sp>
      <p:sp>
        <p:nvSpPr>
          <p:cNvPr id="8" name="Text Placeholder 6"/>
          <p:cNvSpPr txBox="1">
            <a:spLocks/>
          </p:cNvSpPr>
          <p:nvPr/>
        </p:nvSpPr>
        <p:spPr>
          <a:xfrm>
            <a:off x="6687552" y="2855550"/>
            <a:ext cx="4473575" cy="107811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accent1"/>
              </a:buClr>
              <a:buSzPct val="100000"/>
            </a:pPr>
            <a:r>
              <a:rPr lang="en-AU" dirty="0">
                <a:solidFill>
                  <a:schemeClr val="accent1"/>
                </a:solidFill>
                <a:ea typeface="Arial"/>
                <a:cs typeface="Arial"/>
                <a:sym typeface="Arial"/>
              </a:rPr>
              <a:t>Family Violence Risk Assessment Screening Tool; </a:t>
            </a:r>
            <a:r>
              <a:rPr lang="en-AU" dirty="0">
                <a:ea typeface="Arial"/>
                <a:cs typeface="Arial"/>
                <a:sym typeface="Arial"/>
              </a:rPr>
              <a:t>gauging the risk factors and assessing safety.</a:t>
            </a:r>
            <a:endParaRPr lang="en-AU" dirty="0"/>
          </a:p>
        </p:txBody>
      </p:sp>
      <p:sp>
        <p:nvSpPr>
          <p:cNvPr id="9" name="Text Placeholder 6"/>
          <p:cNvSpPr txBox="1">
            <a:spLocks/>
          </p:cNvSpPr>
          <p:nvPr/>
        </p:nvSpPr>
        <p:spPr>
          <a:xfrm>
            <a:off x="6687552" y="4266728"/>
            <a:ext cx="4963166" cy="1819090"/>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accent1"/>
              </a:buClr>
              <a:buSzPct val="100000"/>
            </a:pPr>
            <a:r>
              <a:rPr lang="en-AU" dirty="0">
                <a:solidFill>
                  <a:schemeClr val="accent1"/>
                </a:solidFill>
                <a:ea typeface="Arial"/>
                <a:cs typeface="Arial"/>
                <a:sym typeface="Arial"/>
              </a:rPr>
              <a:t>Family Violence Safety Audit; </a:t>
            </a:r>
            <a:r>
              <a:rPr lang="en-AU" dirty="0">
                <a:ea typeface="Arial"/>
                <a:cs typeface="Arial"/>
                <a:sym typeface="Arial"/>
              </a:rPr>
              <a:t>has been designed to increase the physical safety and awareness of </a:t>
            </a:r>
            <a:br>
              <a:rPr lang="en-AU" dirty="0">
                <a:ea typeface="Arial"/>
                <a:cs typeface="Arial"/>
                <a:sym typeface="Arial"/>
              </a:rPr>
            </a:br>
            <a:r>
              <a:rPr lang="en-AU" dirty="0">
                <a:ea typeface="Arial"/>
                <a:cs typeface="Arial"/>
                <a:sym typeface="Arial"/>
              </a:rPr>
              <a:t>the issues concerning the current incident.</a:t>
            </a:r>
            <a:endParaRPr lang="en-AU" dirty="0"/>
          </a:p>
        </p:txBody>
      </p:sp>
    </p:spTree>
    <p:extLst>
      <p:ext uri="{BB962C8B-B14F-4D97-AF65-F5344CB8AC3E}">
        <p14:creationId xmlns:p14="http://schemas.microsoft.com/office/powerpoint/2010/main" val="3806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49</a:t>
            </a:fld>
            <a:endParaRPr lang="en-US" dirty="0">
              <a:solidFill>
                <a:schemeClr val="tx1"/>
              </a:solidFill>
            </a:endParaRPr>
          </a:p>
        </p:txBody>
      </p:sp>
      <p:sp>
        <p:nvSpPr>
          <p:cNvPr id="3" name="Title 2"/>
          <p:cNvSpPr>
            <a:spLocks noGrp="1"/>
          </p:cNvSpPr>
          <p:nvPr>
            <p:ph type="title"/>
          </p:nvPr>
        </p:nvSpPr>
        <p:spPr/>
        <p:txBody>
          <a:bodyPr>
            <a:noAutofit/>
          </a:bodyPr>
          <a:lstStyle/>
          <a:p>
            <a:r>
              <a:rPr lang="en-AU" dirty="0">
                <a:ea typeface="Arial"/>
                <a:cs typeface="Arial"/>
                <a:sym typeface="Arial"/>
              </a:rPr>
              <a:t>REFERRAL PROCESS</a:t>
            </a:r>
            <a:endParaRPr lang="en-US" dirty="0"/>
          </a:p>
        </p:txBody>
      </p:sp>
      <p:sp>
        <p:nvSpPr>
          <p:cNvPr id="4" name="Text Placeholder 3"/>
          <p:cNvSpPr>
            <a:spLocks noGrp="1"/>
          </p:cNvSpPr>
          <p:nvPr>
            <p:ph type="body" sz="quarter" idx="13"/>
          </p:nvPr>
        </p:nvSpPr>
        <p:spPr/>
        <p:txBody>
          <a:bodyPr>
            <a:noAutofit/>
          </a:bodyPr>
          <a:lstStyle/>
          <a:p>
            <a:pPr lvl="0">
              <a:lnSpc>
                <a:spcPct val="100000"/>
              </a:lnSpc>
              <a:spcBef>
                <a:spcPts val="0"/>
              </a:spcBef>
              <a:buClr>
                <a:schemeClr val="dk1"/>
              </a:buClr>
              <a:buSzPct val="100000"/>
            </a:pPr>
            <a:r>
              <a:rPr lang="en-AU" dirty="0">
                <a:ea typeface="Arial"/>
                <a:cs typeface="Arial"/>
                <a:sym typeface="Arial"/>
              </a:rPr>
              <a:t>Referral to support services is an important component of care. It is the process of making contact with or providing information to a specialist service provider and/or to access a service on behalf of a victim – adult or child.  </a:t>
            </a:r>
            <a:endParaRPr lang="en-AU" dirty="0"/>
          </a:p>
        </p:txBody>
      </p:sp>
      <p:sp>
        <p:nvSpPr>
          <p:cNvPr id="5" name="Text Placeholder 4"/>
          <p:cNvSpPr>
            <a:spLocks noGrp="1"/>
          </p:cNvSpPr>
          <p:nvPr>
            <p:ph type="body" sz="quarter" idx="14"/>
          </p:nvPr>
        </p:nvSpPr>
        <p:spPr>
          <a:xfrm>
            <a:off x="6687552" y="1081297"/>
            <a:ext cx="4663619" cy="2514600"/>
          </a:xfrm>
        </p:spPr>
        <p:txBody>
          <a:bodyPr>
            <a:noAutofit/>
          </a:bodyPr>
          <a:lstStyle/>
          <a:p>
            <a:pPr marL="234950" lvl="0" indent="-234950">
              <a:lnSpc>
                <a:spcPct val="100000"/>
              </a:lnSpc>
            </a:pPr>
            <a:r>
              <a:rPr lang="en-AU" dirty="0">
                <a:ea typeface="Arial"/>
                <a:cs typeface="Arial"/>
                <a:sym typeface="Arial"/>
              </a:rPr>
              <a:t>Referrals should be made in consultation with the client with their informed consent, except where there are immediate safety and risk concerns for the victim or others. </a:t>
            </a:r>
            <a:r>
              <a:rPr lang="en-AU" sz="1800" dirty="0">
                <a:ea typeface="Arial"/>
                <a:cs typeface="Arial"/>
                <a:sym typeface="Arial"/>
              </a:rPr>
              <a:t>(Refer to previous slide)</a:t>
            </a:r>
            <a:endParaRPr lang="en-AU" sz="1800" dirty="0"/>
          </a:p>
          <a:p>
            <a:pPr>
              <a:lnSpc>
                <a:spcPct val="100000"/>
              </a:lnSpc>
            </a:pPr>
            <a:endParaRPr lang="en-US" dirty="0"/>
          </a:p>
        </p:txBody>
      </p:sp>
      <p:sp>
        <p:nvSpPr>
          <p:cNvPr id="6" name="Text Placeholder 4"/>
          <p:cNvSpPr txBox="1">
            <a:spLocks/>
          </p:cNvSpPr>
          <p:nvPr/>
        </p:nvSpPr>
        <p:spPr>
          <a:xfrm>
            <a:off x="6687551" y="3725214"/>
            <a:ext cx="4663619" cy="147717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bg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lnSpc>
                <a:spcPct val="100000"/>
              </a:lnSpc>
              <a:spcBef>
                <a:spcPts val="1001"/>
              </a:spcBef>
              <a:buClr>
                <a:schemeClr val="bg1"/>
              </a:buClr>
              <a:buSzPct val="100000"/>
            </a:pPr>
            <a:r>
              <a:rPr lang="en-AU" dirty="0">
                <a:ea typeface="Arial"/>
                <a:cs typeface="Arial"/>
                <a:sym typeface="Arial"/>
              </a:rPr>
              <a:t>If there are any children in the household, mandatory reporting requirements will need to be followed.</a:t>
            </a:r>
          </a:p>
        </p:txBody>
      </p:sp>
      <p:sp>
        <p:nvSpPr>
          <p:cNvPr id="8" name="TextBox 7"/>
          <p:cNvSpPr txBox="1"/>
          <p:nvPr/>
        </p:nvSpPr>
        <p:spPr>
          <a:xfrm>
            <a:off x="844216" y="5876887"/>
            <a:ext cx="3664722" cy="258532"/>
          </a:xfrm>
          <a:prstGeom prst="rect">
            <a:avLst/>
          </a:prstGeom>
          <a:noFill/>
        </p:spPr>
        <p:txBody>
          <a:bodyPr wrap="square" rtlCol="0">
            <a:spAutoFit/>
          </a:bodyPr>
          <a:lstStyle/>
          <a:p>
            <a:pPr lvl="0">
              <a:lnSpc>
                <a:spcPct val="90000"/>
              </a:lnSpc>
              <a:spcBef>
                <a:spcPts val="1001"/>
              </a:spcBef>
              <a:buClr>
                <a:schemeClr val="dk1"/>
              </a:buClr>
              <a:buSzPct val="100000"/>
            </a:pPr>
            <a:r>
              <a:rPr lang="en-AU" sz="1200" dirty="0">
                <a:solidFill>
                  <a:schemeClr val="tx1">
                    <a:lumMod val="50000"/>
                    <a:lumOff val="50000"/>
                  </a:schemeClr>
                </a:solidFill>
                <a:ea typeface="Arial"/>
                <a:cs typeface="Arial"/>
                <a:sym typeface="Arial"/>
              </a:rPr>
              <a:t>Responding to Family Violence, 2017, p. 19</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10035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0"/>
            <a:ext cx="5711567" cy="886865"/>
          </a:xfrm>
        </p:spPr>
        <p:txBody>
          <a:bodyPr>
            <a:noAutofit/>
          </a:bodyPr>
          <a:lstStyle/>
          <a:p>
            <a:r>
              <a:rPr lang="en-AU" dirty="0">
                <a:sym typeface="Arial"/>
              </a:rPr>
              <a:t>PREVALENCE OF DOMESTIC AND FAMILY VIOLENCE IN AUSTRALIA</a:t>
            </a:r>
            <a:endParaRPr lang="en-US" dirty="0"/>
          </a:p>
        </p:txBody>
      </p:sp>
      <p:sp>
        <p:nvSpPr>
          <p:cNvPr id="3" name="Text Placeholder 2"/>
          <p:cNvSpPr>
            <a:spLocks noGrp="1"/>
          </p:cNvSpPr>
          <p:nvPr>
            <p:ph type="body" sz="quarter" idx="13"/>
          </p:nvPr>
        </p:nvSpPr>
        <p:spPr>
          <a:xfrm>
            <a:off x="844215" y="2311808"/>
            <a:ext cx="9756625" cy="352563"/>
          </a:xfrm>
        </p:spPr>
        <p:txBody>
          <a:bodyPr lIns="144000">
            <a:noAutofit/>
          </a:bodyPr>
          <a:lstStyle/>
          <a:p>
            <a:pPr marL="187325" indent="-187325">
              <a:buClr>
                <a:schemeClr val="tx1"/>
              </a:buClr>
              <a:buFont typeface="Arial" charset="0"/>
              <a:buChar char="•"/>
            </a:pPr>
            <a:r>
              <a:rPr lang="en-AU" dirty="0">
                <a:latin typeface="+mn-lt"/>
                <a:sym typeface="Arial"/>
              </a:rPr>
              <a:t>One in four women has experienced violence by an intimate partner.</a:t>
            </a:r>
            <a:endParaRPr lang="en-US" dirty="0">
              <a:latin typeface="+mn-lt"/>
            </a:endParaRPr>
          </a:p>
        </p:txBody>
      </p:sp>
      <p:sp>
        <p:nvSpPr>
          <p:cNvPr id="9" name="Content Placeholder 3"/>
          <p:cNvSpPr txBox="1">
            <a:spLocks/>
          </p:cNvSpPr>
          <p:nvPr/>
        </p:nvSpPr>
        <p:spPr>
          <a:xfrm>
            <a:off x="844215" y="3932197"/>
            <a:ext cx="8867343" cy="387599"/>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03200">
              <a:spcBef>
                <a:spcPts val="1001"/>
              </a:spcBef>
              <a:buClr>
                <a:schemeClr val="tx1"/>
              </a:buClr>
              <a:buSzPct val="100000"/>
            </a:pPr>
            <a:r>
              <a:rPr lang="en-AU" sz="2400" dirty="0">
                <a:latin typeface="+mn-lt"/>
                <a:sym typeface="Arial"/>
              </a:rPr>
              <a:t>One in five women in Australia has experienced sexual violence.</a:t>
            </a:r>
            <a:endParaRPr lang="en-AU" sz="2400" dirty="0">
              <a:latin typeface="+mn-lt"/>
            </a:endParaRPr>
          </a:p>
          <a:p>
            <a:pPr marL="376217" lvl="0">
              <a:spcBef>
                <a:spcPts val="1001"/>
              </a:spcBef>
              <a:buClr>
                <a:schemeClr val="tx1"/>
              </a:buClr>
              <a:buSzPct val="100000"/>
            </a:pPr>
            <a:endParaRPr lang="en-AU" sz="2400" dirty="0">
              <a:latin typeface="+mn-lt"/>
            </a:endParaRPr>
          </a:p>
        </p:txBody>
      </p:sp>
      <p:sp>
        <p:nvSpPr>
          <p:cNvPr id="10" name="Content Placeholder 3"/>
          <p:cNvSpPr txBox="1">
            <a:spLocks/>
          </p:cNvSpPr>
          <p:nvPr/>
        </p:nvSpPr>
        <p:spPr>
          <a:xfrm>
            <a:off x="844215" y="4657718"/>
            <a:ext cx="8867343" cy="844140"/>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03200">
              <a:spcBef>
                <a:spcPts val="1001"/>
              </a:spcBef>
              <a:buClr>
                <a:schemeClr val="tx1"/>
              </a:buClr>
              <a:buSzPct val="100000"/>
            </a:pPr>
            <a:r>
              <a:rPr lang="en-AU" sz="2400" dirty="0">
                <a:latin typeface="+mn-lt"/>
                <a:sym typeface="Arial"/>
              </a:rPr>
              <a:t>One in six women have experienced an episode of stalking since the age of 15.</a:t>
            </a:r>
          </a:p>
          <a:p>
            <a:pPr marL="376217" lvl="0">
              <a:spcBef>
                <a:spcPts val="1001"/>
              </a:spcBef>
              <a:buClr>
                <a:schemeClr val="tx1"/>
              </a:buClr>
              <a:buSzPct val="100000"/>
            </a:pPr>
            <a:endParaRPr lang="en-AU" sz="2400" dirty="0">
              <a:latin typeface="+mn-lt"/>
            </a:endParaRPr>
          </a:p>
        </p:txBody>
      </p:sp>
      <p:sp>
        <p:nvSpPr>
          <p:cNvPr id="11" name="Content Placeholder 3"/>
          <p:cNvSpPr txBox="1">
            <a:spLocks/>
          </p:cNvSpPr>
          <p:nvPr/>
        </p:nvSpPr>
        <p:spPr>
          <a:xfrm>
            <a:off x="844215" y="3002293"/>
            <a:ext cx="9090199" cy="591982"/>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20663">
              <a:spcBef>
                <a:spcPts val="1001"/>
              </a:spcBef>
              <a:buClr>
                <a:schemeClr val="tx1"/>
              </a:buClr>
              <a:buSzPct val="100000"/>
            </a:pPr>
            <a:r>
              <a:rPr lang="en-AU" sz="2400" dirty="0">
                <a:latin typeface="+mn-lt"/>
                <a:sym typeface="Arial"/>
              </a:rPr>
              <a:t>Women are nearly three times more likely than men to have experienced violence by a partner.</a:t>
            </a:r>
            <a:endParaRPr lang="en-AU" sz="2400" dirty="0">
              <a:latin typeface="+mn-lt"/>
            </a:endParaRPr>
          </a:p>
          <a:p>
            <a:pPr marL="376217" lvl="0">
              <a:spcBef>
                <a:spcPts val="1001"/>
              </a:spcBef>
              <a:buClr>
                <a:schemeClr val="tx1"/>
              </a:buClr>
              <a:buSzPct val="100000"/>
            </a:pPr>
            <a:endParaRPr lang="en-AU" sz="2400" dirty="0">
              <a:latin typeface="+mn-lt"/>
            </a:endParaRPr>
          </a:p>
        </p:txBody>
      </p:sp>
      <p:sp>
        <p:nvSpPr>
          <p:cNvPr id="12" name="TextBox 11"/>
          <p:cNvSpPr txBox="1"/>
          <p:nvPr/>
        </p:nvSpPr>
        <p:spPr>
          <a:xfrm>
            <a:off x="844215" y="6227378"/>
            <a:ext cx="6763407" cy="276999"/>
          </a:xfrm>
          <a:prstGeom prst="rect">
            <a:avLst/>
          </a:prstGeom>
          <a:noFill/>
        </p:spPr>
        <p:txBody>
          <a:bodyPr wrap="square" rtlCol="0">
            <a:spAutoFit/>
          </a:bodyPr>
          <a:lstStyle/>
          <a:p>
            <a:r>
              <a:rPr lang="en-AU" sz="1200" dirty="0">
                <a:solidFill>
                  <a:schemeClr val="tx1">
                    <a:lumMod val="50000"/>
                    <a:lumOff val="50000"/>
                  </a:schemeClr>
                </a:solidFill>
                <a:ea typeface="Tahoma" charset="0"/>
                <a:cs typeface="Tahoma" charset="0"/>
                <a:sym typeface="Arial"/>
              </a:rPr>
              <a:t> ANROWS 2016 Personal Safety Survey, 2017</a:t>
            </a:r>
            <a:endParaRPr lang="en-US" sz="1200" dirty="0">
              <a:solidFill>
                <a:schemeClr val="tx1">
                  <a:lumMod val="50000"/>
                  <a:lumOff val="50000"/>
                </a:schemeClr>
              </a:solidFill>
              <a:ea typeface="Tahoma" charset="0"/>
              <a:cs typeface="Tahoma" charset="0"/>
            </a:endParaRPr>
          </a:p>
        </p:txBody>
      </p:sp>
      <p:sp>
        <p:nvSpPr>
          <p:cNvPr id="13" name="Slide Number Placeholder 12"/>
          <p:cNvSpPr>
            <a:spLocks noGrp="1"/>
          </p:cNvSpPr>
          <p:nvPr>
            <p:ph type="sldNum" sz="quarter" idx="12"/>
          </p:nvPr>
        </p:nvSpPr>
        <p:spPr/>
        <p:txBody>
          <a:bodyPr/>
          <a:lstStyle/>
          <a:p>
            <a:fld id="{BE36C05A-3BCA-2E4F-9AE8-4F07F2F5E153}"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9376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1"/>
            <a:ext cx="6108377" cy="392864"/>
          </a:xfrm>
        </p:spPr>
        <p:txBody>
          <a:bodyPr>
            <a:noAutofit/>
          </a:bodyPr>
          <a:lstStyle/>
          <a:p>
            <a:r>
              <a:rPr lang="en-AU" dirty="0">
                <a:ea typeface="Arial"/>
                <a:cs typeface="Arial"/>
                <a:sym typeface="Arial"/>
              </a:rPr>
              <a:t>DISCUSSING REFERRAL OPTIONS</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50</a:t>
            </a:fld>
            <a:endParaRPr lang="en-US" dirty="0"/>
          </a:p>
        </p:txBody>
      </p:sp>
      <p:sp>
        <p:nvSpPr>
          <p:cNvPr id="4" name="Text Placeholder 3"/>
          <p:cNvSpPr>
            <a:spLocks noGrp="1"/>
          </p:cNvSpPr>
          <p:nvPr>
            <p:ph type="body" sz="quarter" idx="13"/>
          </p:nvPr>
        </p:nvSpPr>
        <p:spPr>
          <a:xfrm>
            <a:off x="844216" y="1949200"/>
            <a:ext cx="4473575" cy="1881821"/>
          </a:xfrm>
        </p:spPr>
        <p:txBody>
          <a:bodyPr>
            <a:noAutofit/>
          </a:bodyPr>
          <a:lstStyle/>
          <a:p>
            <a:pPr lvl="0">
              <a:lnSpc>
                <a:spcPct val="100000"/>
              </a:lnSpc>
              <a:spcBef>
                <a:spcPts val="0"/>
              </a:spcBef>
              <a:buClr>
                <a:schemeClr val="dk1"/>
              </a:buClr>
              <a:buSzPct val="100000"/>
            </a:pPr>
            <a:r>
              <a:rPr lang="en-AU" dirty="0">
                <a:ea typeface="Arial"/>
                <a:cs typeface="Arial"/>
                <a:sym typeface="Arial"/>
              </a:rPr>
              <a:t>The referral process should be guided by the client’s preferences and needs. The option for referral to appropriate services should be introduced with an explanation of:</a:t>
            </a:r>
            <a:endParaRPr lang="en-AU" dirty="0"/>
          </a:p>
        </p:txBody>
      </p:sp>
      <p:sp>
        <p:nvSpPr>
          <p:cNvPr id="5" name="Content Placeholder 4"/>
          <p:cNvSpPr>
            <a:spLocks noGrp="1"/>
          </p:cNvSpPr>
          <p:nvPr>
            <p:ph sz="quarter" idx="14"/>
          </p:nvPr>
        </p:nvSpPr>
        <p:spPr>
          <a:xfrm>
            <a:off x="6274677" y="1949201"/>
            <a:ext cx="5226762" cy="399861"/>
          </a:xfrm>
        </p:spPr>
        <p:txBody>
          <a:bodyPr>
            <a:noAutofit/>
          </a:bodyPr>
          <a:lstStyle/>
          <a:p>
            <a:pPr marL="228604" lvl="0" indent="-228635">
              <a:lnSpc>
                <a:spcPct val="100000"/>
              </a:lnSpc>
              <a:spcBef>
                <a:spcPts val="1001"/>
              </a:spcBef>
              <a:buClr>
                <a:schemeClr val="dk1"/>
              </a:buClr>
              <a:buSzPct val="100000"/>
            </a:pPr>
            <a:r>
              <a:rPr lang="en-AU" dirty="0">
                <a:ea typeface="Arial"/>
                <a:cs typeface="Arial"/>
                <a:sym typeface="Arial"/>
              </a:rPr>
              <a:t>The purpose of the referral</a:t>
            </a:r>
            <a:endParaRPr lang="en-AU" dirty="0"/>
          </a:p>
        </p:txBody>
      </p:sp>
      <p:sp>
        <p:nvSpPr>
          <p:cNvPr id="6" name="Content Placeholder 4"/>
          <p:cNvSpPr txBox="1">
            <a:spLocks/>
          </p:cNvSpPr>
          <p:nvPr/>
        </p:nvSpPr>
        <p:spPr>
          <a:xfrm>
            <a:off x="6274677" y="2542126"/>
            <a:ext cx="5226762" cy="748776"/>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35">
              <a:lnSpc>
                <a:spcPct val="100000"/>
              </a:lnSpc>
              <a:spcBef>
                <a:spcPts val="1001"/>
              </a:spcBef>
              <a:buClr>
                <a:schemeClr val="dk1"/>
              </a:buClr>
              <a:buSzPct val="100000"/>
            </a:pPr>
            <a:r>
              <a:rPr lang="en-AU" dirty="0">
                <a:ea typeface="Arial"/>
                <a:cs typeface="Arial"/>
                <a:sym typeface="Arial"/>
              </a:rPr>
              <a:t>The information that will be shared to facilitate the referral</a:t>
            </a:r>
            <a:endParaRPr lang="en-AU" dirty="0"/>
          </a:p>
        </p:txBody>
      </p:sp>
      <p:sp>
        <p:nvSpPr>
          <p:cNvPr id="7" name="Content Placeholder 4"/>
          <p:cNvSpPr txBox="1">
            <a:spLocks/>
          </p:cNvSpPr>
          <p:nvPr/>
        </p:nvSpPr>
        <p:spPr>
          <a:xfrm>
            <a:off x="6249461" y="3483966"/>
            <a:ext cx="5511615" cy="720192"/>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35">
              <a:lnSpc>
                <a:spcPct val="100000"/>
              </a:lnSpc>
              <a:spcBef>
                <a:spcPts val="1001"/>
              </a:spcBef>
              <a:buClr>
                <a:schemeClr val="dk1"/>
              </a:buClr>
              <a:buSzPct val="100000"/>
            </a:pPr>
            <a:r>
              <a:rPr lang="en-AU" dirty="0">
                <a:ea typeface="Arial"/>
                <a:cs typeface="Arial"/>
                <a:sym typeface="Arial"/>
              </a:rPr>
              <a:t>The possible outcomes of the referral (including benefits and risks)</a:t>
            </a:r>
            <a:endParaRPr lang="en-AU" dirty="0"/>
          </a:p>
        </p:txBody>
      </p:sp>
      <p:sp>
        <p:nvSpPr>
          <p:cNvPr id="8" name="Content Placeholder 4"/>
          <p:cNvSpPr txBox="1">
            <a:spLocks/>
          </p:cNvSpPr>
          <p:nvPr/>
        </p:nvSpPr>
        <p:spPr>
          <a:xfrm>
            <a:off x="6274677" y="4397221"/>
            <a:ext cx="5226762" cy="716116"/>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35">
              <a:lnSpc>
                <a:spcPct val="100000"/>
              </a:lnSpc>
              <a:spcBef>
                <a:spcPts val="1001"/>
              </a:spcBef>
              <a:buClr>
                <a:schemeClr val="dk1"/>
              </a:buClr>
              <a:buSzPct val="100000"/>
            </a:pPr>
            <a:r>
              <a:rPr lang="en-AU" dirty="0">
                <a:ea typeface="Arial"/>
                <a:cs typeface="Arial"/>
                <a:sym typeface="Arial"/>
              </a:rPr>
              <a:t>Any response or actions that may be taken after the referral</a:t>
            </a:r>
            <a:endParaRPr lang="en-AU" dirty="0"/>
          </a:p>
        </p:txBody>
      </p:sp>
    </p:spTree>
    <p:extLst>
      <p:ext uri="{BB962C8B-B14F-4D97-AF65-F5344CB8AC3E}">
        <p14:creationId xmlns:p14="http://schemas.microsoft.com/office/powerpoint/2010/main" val="7686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51</a:t>
            </a:fld>
            <a:endParaRPr lang="en-US" dirty="0">
              <a:solidFill>
                <a:schemeClr val="tx1"/>
              </a:solidFill>
            </a:endParaRPr>
          </a:p>
        </p:txBody>
      </p:sp>
      <p:sp>
        <p:nvSpPr>
          <p:cNvPr id="3" name="Title 2"/>
          <p:cNvSpPr>
            <a:spLocks noGrp="1"/>
          </p:cNvSpPr>
          <p:nvPr>
            <p:ph type="title"/>
          </p:nvPr>
        </p:nvSpPr>
        <p:spPr>
          <a:xfrm>
            <a:off x="844216" y="1087020"/>
            <a:ext cx="4052637" cy="726013"/>
          </a:xfrm>
        </p:spPr>
        <p:txBody>
          <a:bodyPr>
            <a:noAutofit/>
          </a:bodyPr>
          <a:lstStyle/>
          <a:p>
            <a:r>
              <a:rPr lang="en-AU" dirty="0">
                <a:ea typeface="Arial"/>
                <a:cs typeface="Arial"/>
                <a:sym typeface="Arial"/>
              </a:rPr>
              <a:t>DISCUSSING </a:t>
            </a:r>
            <a:br>
              <a:rPr lang="en-AU" dirty="0">
                <a:ea typeface="Arial"/>
                <a:cs typeface="Arial"/>
                <a:sym typeface="Arial"/>
              </a:rPr>
            </a:br>
            <a:r>
              <a:rPr lang="en-AU" dirty="0">
                <a:ea typeface="Arial"/>
                <a:cs typeface="Arial"/>
                <a:sym typeface="Arial"/>
              </a:rPr>
              <a:t>REFERRAL OPTIONS</a:t>
            </a:r>
            <a:endParaRPr lang="en-US" dirty="0"/>
          </a:p>
        </p:txBody>
      </p:sp>
      <p:sp>
        <p:nvSpPr>
          <p:cNvPr id="4" name="Text Placeholder 3"/>
          <p:cNvSpPr>
            <a:spLocks noGrp="1"/>
          </p:cNvSpPr>
          <p:nvPr>
            <p:ph type="body" sz="quarter" idx="13"/>
          </p:nvPr>
        </p:nvSpPr>
        <p:spPr>
          <a:xfrm>
            <a:off x="844217" y="2270233"/>
            <a:ext cx="4333574" cy="3389587"/>
          </a:xfrm>
        </p:spPr>
        <p:txBody>
          <a:bodyPr>
            <a:noAutofit/>
          </a:bodyPr>
          <a:lstStyle/>
          <a:p>
            <a:pPr lvl="0">
              <a:lnSpc>
                <a:spcPct val="100000"/>
              </a:lnSpc>
              <a:spcBef>
                <a:spcPts val="1001"/>
              </a:spcBef>
              <a:buClr>
                <a:schemeClr val="dk1"/>
              </a:buClr>
              <a:buSzPts val="2800"/>
            </a:pPr>
            <a:r>
              <a:rPr lang="en-AU" dirty="0">
                <a:ea typeface="Arial"/>
                <a:cs typeface="Arial"/>
                <a:sym typeface="Arial"/>
              </a:rPr>
              <a:t>If your client </a:t>
            </a:r>
            <a:r>
              <a:rPr lang="en-AU" dirty="0">
                <a:solidFill>
                  <a:schemeClr val="accent1"/>
                </a:solidFill>
                <a:ea typeface="Arial"/>
                <a:cs typeface="Arial"/>
                <a:sym typeface="Arial"/>
              </a:rPr>
              <a:t>declines</a:t>
            </a:r>
            <a:r>
              <a:rPr lang="en-AU" dirty="0">
                <a:ea typeface="Arial"/>
                <a:cs typeface="Arial"/>
                <a:sym typeface="Arial"/>
              </a:rPr>
              <a:t>,</a:t>
            </a:r>
            <a:r>
              <a:rPr lang="en-AU" dirty="0">
                <a:solidFill>
                  <a:srgbClr val="FF6600"/>
                </a:solidFill>
                <a:ea typeface="Arial"/>
                <a:cs typeface="Arial"/>
                <a:sym typeface="Arial"/>
              </a:rPr>
              <a:t> </a:t>
            </a:r>
            <a:r>
              <a:rPr lang="en-AU" dirty="0">
                <a:ea typeface="Arial"/>
                <a:cs typeface="Arial"/>
                <a:sym typeface="Arial"/>
              </a:rPr>
              <a:t>is </a:t>
            </a:r>
            <a:r>
              <a:rPr lang="en-AU" dirty="0">
                <a:solidFill>
                  <a:schemeClr val="accent1"/>
                </a:solidFill>
                <a:ea typeface="Arial"/>
                <a:cs typeface="Arial"/>
                <a:sym typeface="Arial"/>
              </a:rPr>
              <a:t>unwilling</a:t>
            </a:r>
            <a:r>
              <a:rPr lang="en-AU" dirty="0">
                <a:ea typeface="Arial"/>
                <a:cs typeface="Arial"/>
                <a:sym typeface="Arial"/>
              </a:rPr>
              <a:t> or </a:t>
            </a:r>
            <a:r>
              <a:rPr lang="en-AU" dirty="0">
                <a:solidFill>
                  <a:schemeClr val="accent1"/>
                </a:solidFill>
                <a:ea typeface="Arial"/>
                <a:cs typeface="Arial"/>
                <a:sym typeface="Arial"/>
              </a:rPr>
              <a:t>unable</a:t>
            </a:r>
            <a:r>
              <a:rPr lang="en-AU" dirty="0">
                <a:ea typeface="Arial"/>
                <a:cs typeface="Arial"/>
                <a:sym typeface="Arial"/>
              </a:rPr>
              <a:t> to accept a referral to support services, this decision must be </a:t>
            </a:r>
            <a:r>
              <a:rPr lang="en-AU" u="sng" dirty="0">
                <a:ea typeface="Arial"/>
                <a:cs typeface="Arial"/>
                <a:sym typeface="Arial"/>
              </a:rPr>
              <a:t>respected</a:t>
            </a:r>
            <a:r>
              <a:rPr lang="en-AU" dirty="0">
                <a:ea typeface="Arial"/>
                <a:cs typeface="Arial"/>
                <a:sym typeface="Arial"/>
              </a:rPr>
              <a:t>.</a:t>
            </a:r>
            <a:endParaRPr lang="en-US" dirty="0"/>
          </a:p>
        </p:txBody>
      </p:sp>
      <p:sp>
        <p:nvSpPr>
          <p:cNvPr id="5" name="Text Placeholder 4"/>
          <p:cNvSpPr>
            <a:spLocks noGrp="1"/>
          </p:cNvSpPr>
          <p:nvPr>
            <p:ph type="body" sz="quarter" idx="14"/>
          </p:nvPr>
        </p:nvSpPr>
        <p:spPr>
          <a:xfrm>
            <a:off x="6901866" y="2270233"/>
            <a:ext cx="4473575" cy="2514600"/>
          </a:xfrm>
        </p:spPr>
        <p:txBody>
          <a:bodyPr/>
          <a:lstStyle/>
          <a:p>
            <a:pPr marL="0" lvl="0" indent="0">
              <a:lnSpc>
                <a:spcPct val="100000"/>
              </a:lnSpc>
              <a:buNone/>
            </a:pPr>
            <a:r>
              <a:rPr lang="en-AU" dirty="0">
                <a:ea typeface="Arial"/>
                <a:cs typeface="Arial"/>
                <a:sym typeface="Arial"/>
              </a:rPr>
              <a:t>Women with disabilities may decline offers of assistance for a number of complex reasons e.g. fear of losing their children, finances or housing stress.</a:t>
            </a:r>
            <a:endParaRPr lang="en-US" dirty="0"/>
          </a:p>
        </p:txBody>
      </p:sp>
    </p:spTree>
    <p:extLst>
      <p:ext uri="{BB962C8B-B14F-4D97-AF65-F5344CB8AC3E}">
        <p14:creationId xmlns:p14="http://schemas.microsoft.com/office/powerpoint/2010/main" val="919414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t>52</a:t>
            </a:fld>
            <a:endParaRPr lang="en-US"/>
          </a:p>
        </p:txBody>
      </p:sp>
      <p:sp>
        <p:nvSpPr>
          <p:cNvPr id="5" name="Title 1"/>
          <p:cNvSpPr>
            <a:spLocks noGrp="1"/>
          </p:cNvSpPr>
          <p:nvPr>
            <p:ph type="title"/>
          </p:nvPr>
        </p:nvSpPr>
        <p:spPr>
          <a:xfrm>
            <a:off x="844216" y="1087020"/>
            <a:ext cx="4052637" cy="862179"/>
          </a:xfrm>
        </p:spPr>
        <p:txBody>
          <a:bodyPr>
            <a:noAutofit/>
          </a:bodyPr>
          <a:lstStyle/>
          <a:p>
            <a:r>
              <a:rPr lang="en-AU">
                <a:ea typeface="Arial"/>
                <a:cs typeface="Arial"/>
                <a:sym typeface="Arial"/>
              </a:rPr>
              <a:t>DISCUSSING </a:t>
            </a:r>
            <a:br>
              <a:rPr lang="en-AU">
                <a:ea typeface="Arial"/>
                <a:cs typeface="Arial"/>
                <a:sym typeface="Arial"/>
              </a:rPr>
            </a:br>
            <a:r>
              <a:rPr lang="en-AU">
                <a:ea typeface="Arial"/>
                <a:cs typeface="Arial"/>
                <a:sym typeface="Arial"/>
              </a:rPr>
              <a:t>REFERRAL </a:t>
            </a:r>
            <a:r>
              <a:rPr lang="en-AU" dirty="0">
                <a:ea typeface="Arial"/>
                <a:cs typeface="Arial"/>
                <a:sym typeface="Arial"/>
              </a:rPr>
              <a:t>OPTIONS</a:t>
            </a:r>
            <a:endParaRPr lang="en-US" dirty="0"/>
          </a:p>
        </p:txBody>
      </p:sp>
      <p:sp>
        <p:nvSpPr>
          <p:cNvPr id="4" name="Text Placeholder 3"/>
          <p:cNvSpPr>
            <a:spLocks noGrp="1"/>
          </p:cNvSpPr>
          <p:nvPr>
            <p:ph type="body" sz="quarter" idx="13"/>
          </p:nvPr>
        </p:nvSpPr>
        <p:spPr>
          <a:xfrm>
            <a:off x="844216" y="2422166"/>
            <a:ext cx="4473575" cy="1519213"/>
          </a:xfrm>
        </p:spPr>
        <p:txBody>
          <a:bodyPr>
            <a:noAutofit/>
          </a:bodyPr>
          <a:lstStyle/>
          <a:p>
            <a:pPr lvl="0">
              <a:lnSpc>
                <a:spcPct val="100000"/>
              </a:lnSpc>
              <a:spcBef>
                <a:spcPts val="0"/>
              </a:spcBef>
              <a:buClr>
                <a:schemeClr val="dk1"/>
              </a:buClr>
              <a:buSzPts val="2800"/>
            </a:pPr>
            <a:r>
              <a:rPr lang="en-AU" dirty="0">
                <a:ea typeface="Arial"/>
                <a:cs typeface="Arial"/>
                <a:sym typeface="Arial"/>
              </a:rPr>
              <a:t>Leaving a violent relationship is the time when a client is most at risk of experiencing violence or for the violence to escalate.</a:t>
            </a:r>
            <a:endParaRPr lang="en-AU" dirty="0"/>
          </a:p>
        </p:txBody>
      </p:sp>
      <p:sp>
        <p:nvSpPr>
          <p:cNvPr id="6" name="Text Placeholder 5"/>
          <p:cNvSpPr>
            <a:spLocks noGrp="1"/>
          </p:cNvSpPr>
          <p:nvPr>
            <p:ph type="body" sz="quarter" idx="14"/>
          </p:nvPr>
        </p:nvSpPr>
        <p:spPr>
          <a:xfrm>
            <a:off x="6687553" y="1087020"/>
            <a:ext cx="4473575" cy="710249"/>
          </a:xfrm>
        </p:spPr>
        <p:txBody>
          <a:bodyPr>
            <a:noAutofit/>
          </a:bodyPr>
          <a:lstStyle/>
          <a:p>
            <a:pPr marL="0" lvl="0" indent="0">
              <a:lnSpc>
                <a:spcPct val="100000"/>
              </a:lnSpc>
              <a:spcBef>
                <a:spcPts val="1001"/>
              </a:spcBef>
              <a:buClr>
                <a:schemeClr val="dk1"/>
              </a:buClr>
              <a:buSzPts val="2800"/>
              <a:buNone/>
            </a:pPr>
            <a:r>
              <a:rPr lang="en-AU" dirty="0">
                <a:ea typeface="Arial"/>
                <a:cs typeface="Arial"/>
                <a:sym typeface="Arial"/>
              </a:rPr>
              <a:t>If your client indicates they </a:t>
            </a:r>
            <a:br>
              <a:rPr lang="en-AU" dirty="0">
                <a:ea typeface="Arial"/>
                <a:cs typeface="Arial"/>
                <a:sym typeface="Arial"/>
              </a:rPr>
            </a:br>
            <a:r>
              <a:rPr lang="en-AU" u="sng" dirty="0">
                <a:solidFill>
                  <a:schemeClr val="accent1"/>
                </a:solidFill>
                <a:ea typeface="Arial"/>
                <a:cs typeface="Arial"/>
                <a:sym typeface="Arial"/>
              </a:rPr>
              <a:t>DO NOT</a:t>
            </a:r>
            <a:r>
              <a:rPr lang="en-AU" dirty="0">
                <a:solidFill>
                  <a:schemeClr val="accent1"/>
                </a:solidFill>
                <a:ea typeface="Arial"/>
                <a:cs typeface="Arial"/>
                <a:sym typeface="Arial"/>
              </a:rPr>
              <a:t> want </a:t>
            </a:r>
            <a:r>
              <a:rPr lang="en-AU" dirty="0">
                <a:ea typeface="Arial"/>
                <a:cs typeface="Arial"/>
                <a:sym typeface="Arial"/>
              </a:rPr>
              <a:t>assistance:</a:t>
            </a:r>
            <a:endParaRPr lang="en-AU" dirty="0"/>
          </a:p>
        </p:txBody>
      </p:sp>
      <p:sp>
        <p:nvSpPr>
          <p:cNvPr id="7" name="Text Placeholder 5"/>
          <p:cNvSpPr txBox="1">
            <a:spLocks/>
          </p:cNvSpPr>
          <p:nvPr/>
        </p:nvSpPr>
        <p:spPr>
          <a:xfrm>
            <a:off x="6687552" y="2067041"/>
            <a:ext cx="4679386" cy="1070297"/>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lnSpc>
                <a:spcPct val="100000"/>
              </a:lnSpc>
              <a:spcBef>
                <a:spcPts val="1001"/>
              </a:spcBef>
              <a:buClr>
                <a:schemeClr val="dk1"/>
              </a:buClr>
              <a:buSzPct val="100000"/>
            </a:pPr>
            <a:r>
              <a:rPr lang="en-AU" dirty="0">
                <a:ea typeface="Arial"/>
                <a:cs typeface="Arial"/>
                <a:sym typeface="Arial"/>
              </a:rPr>
              <a:t>Provide them with written information and contact details of services</a:t>
            </a:r>
            <a:endParaRPr lang="en-AU" dirty="0"/>
          </a:p>
        </p:txBody>
      </p:sp>
      <p:sp>
        <p:nvSpPr>
          <p:cNvPr id="8" name="Text Placeholder 5"/>
          <p:cNvSpPr txBox="1">
            <a:spLocks/>
          </p:cNvSpPr>
          <p:nvPr/>
        </p:nvSpPr>
        <p:spPr>
          <a:xfrm>
            <a:off x="6687551" y="3406231"/>
            <a:ext cx="5010463" cy="361728"/>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dk1"/>
              </a:buClr>
              <a:buSzPct val="100000"/>
            </a:pPr>
            <a:r>
              <a:rPr lang="en-AU" dirty="0">
                <a:ea typeface="Arial"/>
                <a:cs typeface="Arial"/>
                <a:sym typeface="Arial"/>
              </a:rPr>
              <a:t>Attempt to arrange ongoing contact</a:t>
            </a:r>
            <a:endParaRPr lang="en-AU" dirty="0"/>
          </a:p>
        </p:txBody>
      </p:sp>
      <p:sp>
        <p:nvSpPr>
          <p:cNvPr id="9" name="Text Placeholder 5"/>
          <p:cNvSpPr txBox="1">
            <a:spLocks/>
          </p:cNvSpPr>
          <p:nvPr/>
        </p:nvSpPr>
        <p:spPr>
          <a:xfrm>
            <a:off x="6687550" y="4036853"/>
            <a:ext cx="5010464" cy="1796388"/>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dk1"/>
              </a:buClr>
              <a:buSzPct val="100000"/>
            </a:pPr>
            <a:r>
              <a:rPr lang="en-AU" dirty="0">
                <a:ea typeface="Arial"/>
                <a:cs typeface="Arial"/>
                <a:sym typeface="Arial"/>
              </a:rPr>
              <a:t>Inform them </a:t>
            </a:r>
            <a:r>
              <a:rPr lang="en-AU" dirty="0">
                <a:solidFill>
                  <a:schemeClr val="accent1"/>
                </a:solidFill>
                <a:ea typeface="Arial"/>
                <a:cs typeface="Arial"/>
                <a:sym typeface="Arial"/>
              </a:rPr>
              <a:t>Child Safety Services will be notified </a:t>
            </a:r>
            <a:r>
              <a:rPr lang="en-AU" dirty="0">
                <a:ea typeface="Arial"/>
                <a:cs typeface="Arial"/>
                <a:sym typeface="Arial"/>
              </a:rPr>
              <a:t>if children are experiencing violence and there are concerns for the children’s safety and wellbeing</a:t>
            </a:r>
            <a:endParaRPr lang="en-AU" dirty="0"/>
          </a:p>
        </p:txBody>
      </p:sp>
      <p:sp>
        <p:nvSpPr>
          <p:cNvPr id="10" name="TextBox 9"/>
          <p:cNvSpPr txBox="1"/>
          <p:nvPr/>
        </p:nvSpPr>
        <p:spPr>
          <a:xfrm>
            <a:off x="6955152" y="6333683"/>
            <a:ext cx="3664722" cy="258532"/>
          </a:xfrm>
          <a:prstGeom prst="rect">
            <a:avLst/>
          </a:prstGeom>
          <a:noFill/>
        </p:spPr>
        <p:txBody>
          <a:bodyPr wrap="square" rtlCol="0">
            <a:spAutoFit/>
          </a:bodyPr>
          <a:lstStyle/>
          <a:p>
            <a:pPr lvl="0">
              <a:lnSpc>
                <a:spcPct val="90000"/>
              </a:lnSpc>
              <a:spcBef>
                <a:spcPts val="1001"/>
              </a:spcBef>
              <a:buClr>
                <a:schemeClr val="dk1"/>
              </a:buClr>
              <a:buSzPct val="100000"/>
            </a:pPr>
            <a:r>
              <a:rPr lang="en-AU" sz="1200" dirty="0">
                <a:solidFill>
                  <a:schemeClr val="tx1">
                    <a:lumMod val="50000"/>
                    <a:lumOff val="50000"/>
                  </a:schemeClr>
                </a:solidFill>
                <a:ea typeface="Arial"/>
                <a:cs typeface="Arial"/>
                <a:sym typeface="Arial"/>
              </a:rPr>
              <a:t>Responding to Family Violence, 2017, p. 20</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8585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450488" y="712721"/>
            <a:ext cx="1530288" cy="923330"/>
          </a:xfrm>
          <a:prstGeom prst="rect">
            <a:avLst/>
          </a:prstGeom>
          <a:noFill/>
        </p:spPr>
        <p:txBody>
          <a:bodyPr wrap="square" rtlCol="0">
            <a:spAutoFit/>
          </a:bodyPr>
          <a:lstStyle/>
          <a:p>
            <a:pPr lvl="0" algn="r">
              <a:lnSpc>
                <a:spcPct val="90000"/>
              </a:lnSpc>
              <a:spcBef>
                <a:spcPts val="1001"/>
              </a:spcBef>
              <a:buClr>
                <a:schemeClr val="dk1"/>
              </a:buClr>
              <a:buSzPct val="100000"/>
            </a:pPr>
            <a:r>
              <a:rPr lang="en-AU" sz="1200" dirty="0">
                <a:solidFill>
                  <a:schemeClr val="tx1">
                    <a:lumMod val="50000"/>
                    <a:lumOff val="50000"/>
                  </a:schemeClr>
                </a:solidFill>
                <a:ea typeface="Tahoma"/>
                <a:cs typeface="Tahoma"/>
                <a:sym typeface="Tahoma"/>
              </a:rPr>
              <a:t>Revised Version: Original Graphics courtesy of Domestic Violence Resource Centre Victoria</a:t>
            </a:r>
            <a:endParaRPr lang="en-AU" sz="12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BE36C05A-3BCA-2E4F-9AE8-4F07F2F5E153}" type="slidenum">
              <a:rPr lang="en-US" smtClean="0"/>
              <a:t>53</a:t>
            </a:fld>
            <a:endParaRPr lang="en-US" dirty="0"/>
          </a:p>
        </p:txBody>
      </p:sp>
      <p:sp>
        <p:nvSpPr>
          <p:cNvPr id="5" name="Google Shape;426;p46"/>
          <p:cNvSpPr/>
          <p:nvPr/>
        </p:nvSpPr>
        <p:spPr>
          <a:xfrm>
            <a:off x="3529584" y="513822"/>
            <a:ext cx="4999998" cy="586800"/>
          </a:xfrm>
          <a:prstGeom prst="rect">
            <a:avLst/>
          </a:prstGeom>
          <a:solidFill>
            <a:schemeClr val="accent1">
              <a:lumMod val="75000"/>
            </a:schemeClr>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b="0" i="0" u="none" strike="noStrike" cap="none" dirty="0">
                <a:solidFill>
                  <a:schemeClr val="lt1"/>
                </a:solidFill>
                <a:latin typeface="Calibri"/>
                <a:ea typeface="Calibri"/>
                <a:cs typeface="Calibri"/>
                <a:sym typeface="Calibri"/>
              </a:rPr>
              <a:t>Client in contact with mainstream service</a:t>
            </a:r>
            <a:endParaRPr b="0" i="0" u="none" strike="noStrike" cap="none" dirty="0">
              <a:solidFill>
                <a:srgbClr val="000000"/>
              </a:solidFill>
              <a:latin typeface="Arial"/>
              <a:ea typeface="Arial"/>
              <a:cs typeface="Arial"/>
              <a:sym typeface="Arial"/>
            </a:endParaRPr>
          </a:p>
        </p:txBody>
      </p:sp>
      <p:sp>
        <p:nvSpPr>
          <p:cNvPr id="6" name="Google Shape;427;p46"/>
          <p:cNvSpPr/>
          <p:nvPr/>
        </p:nvSpPr>
        <p:spPr>
          <a:xfrm>
            <a:off x="3800732" y="1311170"/>
            <a:ext cx="4457700" cy="586800"/>
          </a:xfrm>
          <a:prstGeom prst="rect">
            <a:avLst/>
          </a:prstGeom>
          <a:solidFill>
            <a:schemeClr val="accent2">
              <a:lumMod val="75000"/>
            </a:schemeClr>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Indicators of family violence present</a:t>
            </a:r>
            <a:endParaRPr sz="1400" b="0" i="0" u="none" strike="noStrike" cap="none" dirty="0">
              <a:solidFill>
                <a:srgbClr val="000000"/>
              </a:solidFill>
              <a:latin typeface="Arial"/>
              <a:ea typeface="Arial"/>
              <a:cs typeface="Arial"/>
              <a:sym typeface="Arial"/>
            </a:endParaRPr>
          </a:p>
        </p:txBody>
      </p:sp>
      <p:sp>
        <p:nvSpPr>
          <p:cNvPr id="7" name="Google Shape;428;p46"/>
          <p:cNvSpPr/>
          <p:nvPr/>
        </p:nvSpPr>
        <p:spPr>
          <a:xfrm>
            <a:off x="4172493" y="2108518"/>
            <a:ext cx="3714179" cy="586800"/>
          </a:xfrm>
          <a:prstGeom prst="rect">
            <a:avLst/>
          </a:prstGeom>
          <a:solidFill>
            <a:schemeClr val="accent3">
              <a:lumMod val="75000"/>
            </a:schemeClr>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Client discloses family violence</a:t>
            </a:r>
            <a:endParaRPr sz="1400" b="0" i="0" u="none" strike="noStrike" cap="none" dirty="0">
              <a:solidFill>
                <a:srgbClr val="000000"/>
              </a:solidFill>
              <a:latin typeface="Arial"/>
              <a:ea typeface="Arial"/>
              <a:cs typeface="Arial"/>
              <a:sym typeface="Arial"/>
            </a:endParaRPr>
          </a:p>
        </p:txBody>
      </p:sp>
      <p:grpSp>
        <p:nvGrpSpPr>
          <p:cNvPr id="43" name="Group 42"/>
          <p:cNvGrpSpPr/>
          <p:nvPr/>
        </p:nvGrpSpPr>
        <p:grpSpPr>
          <a:xfrm>
            <a:off x="-80133" y="2901331"/>
            <a:ext cx="3117824" cy="3116085"/>
            <a:chOff x="-80133" y="2901331"/>
            <a:chExt cx="3117824" cy="3116085"/>
          </a:xfrm>
        </p:grpSpPr>
        <p:pic>
          <p:nvPicPr>
            <p:cNvPr id="20" name="Picture 19"/>
            <p:cNvPicPr>
              <a:picLocks noChangeAspect="1"/>
            </p:cNvPicPr>
            <p:nvPr/>
          </p:nvPicPr>
          <p:blipFill rotWithShape="1">
            <a:blip r:embed="rId2" cstate="email">
              <a:extLst>
                <a:ext uri="{28A0092B-C50C-407E-A947-70E740481C1C}">
                  <a14:useLocalDpi xmlns:a14="http://schemas.microsoft.com/office/drawing/2010/main"/>
                </a:ext>
              </a:extLst>
            </a:blip>
            <a:srcRect l="3512" t="10666" r="65755" b="45867"/>
            <a:stretch/>
          </p:blipFill>
          <p:spPr>
            <a:xfrm>
              <a:off x="-80133" y="2901331"/>
              <a:ext cx="3117824" cy="3116085"/>
            </a:xfrm>
            <a:prstGeom prst="rect">
              <a:avLst/>
            </a:prstGeom>
          </p:spPr>
        </p:pic>
        <p:sp>
          <p:nvSpPr>
            <p:cNvPr id="8" name="Google Shape;429;p46"/>
            <p:cNvSpPr/>
            <p:nvPr/>
          </p:nvSpPr>
          <p:spPr>
            <a:xfrm>
              <a:off x="142279" y="3148963"/>
              <a:ext cx="2575099" cy="269917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AU" sz="1600" dirty="0">
                  <a:solidFill>
                    <a:schemeClr val="bg1"/>
                  </a:solidFill>
                </a:rPr>
                <a:t>Client </a:t>
              </a:r>
              <a:r>
                <a:rPr lang="en-AU" sz="1600" b="1" u="sng" dirty="0">
                  <a:solidFill>
                    <a:schemeClr val="accent1"/>
                  </a:solidFill>
                </a:rPr>
                <a:t>is</a:t>
              </a:r>
              <a:r>
                <a:rPr lang="en-AU" sz="1600" dirty="0">
                  <a:solidFill>
                    <a:schemeClr val="bg1"/>
                  </a:solidFill>
                </a:rPr>
                <a:t> in immediate danger and </a:t>
              </a:r>
              <a:r>
                <a:rPr lang="en-AU" sz="1600" b="1" u="sng" dirty="0">
                  <a:solidFill>
                    <a:schemeClr val="accent1"/>
                  </a:solidFill>
                </a:rPr>
                <a:t>willing</a:t>
              </a:r>
              <a:r>
                <a:rPr lang="en-AU" sz="1600" dirty="0">
                  <a:solidFill>
                    <a:srgbClr val="FFC000"/>
                  </a:solidFill>
                </a:rPr>
                <a:t> </a:t>
              </a:r>
              <a:r>
                <a:rPr lang="en-AU" sz="1600" dirty="0">
                  <a:solidFill>
                    <a:schemeClr val="bg1"/>
                  </a:solidFill>
                </a:rPr>
                <a:t>to receive assistance contact the </a:t>
              </a:r>
              <a:r>
                <a:rPr lang="en-AU" sz="1600" b="1" dirty="0">
                  <a:solidFill>
                    <a:schemeClr val="bg1"/>
                  </a:solidFill>
                </a:rPr>
                <a:t>Tasmanian Police.</a:t>
              </a:r>
              <a:endParaRPr lang="en-AU" sz="1600" dirty="0">
                <a:solidFill>
                  <a:schemeClr val="bg1"/>
                </a:solidFill>
                <a:effectLst/>
              </a:endParaRPr>
            </a:p>
          </p:txBody>
        </p:sp>
      </p:grpSp>
      <p:grpSp>
        <p:nvGrpSpPr>
          <p:cNvPr id="44" name="Group 43"/>
          <p:cNvGrpSpPr/>
          <p:nvPr/>
        </p:nvGrpSpPr>
        <p:grpSpPr>
          <a:xfrm>
            <a:off x="2900585" y="2940509"/>
            <a:ext cx="3036617" cy="3116085"/>
            <a:chOff x="2900585" y="2940509"/>
            <a:chExt cx="3036617" cy="3116085"/>
          </a:xfrm>
        </p:grpSpPr>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l="36639" t="10666" r="33429" b="45867"/>
            <a:stretch/>
          </p:blipFill>
          <p:spPr>
            <a:xfrm>
              <a:off x="2900585" y="2940509"/>
              <a:ext cx="3036617" cy="3116085"/>
            </a:xfrm>
            <a:prstGeom prst="rect">
              <a:avLst/>
            </a:prstGeom>
          </p:spPr>
        </p:pic>
        <p:sp>
          <p:nvSpPr>
            <p:cNvPr id="9" name="Google Shape;430;p46"/>
            <p:cNvSpPr/>
            <p:nvPr/>
          </p:nvSpPr>
          <p:spPr>
            <a:xfrm>
              <a:off x="3116348" y="3148963"/>
              <a:ext cx="2581747" cy="2699175"/>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AU" sz="1600" dirty="0">
                  <a:solidFill>
                    <a:schemeClr val="bg1"/>
                  </a:solidFill>
                </a:rPr>
                <a:t>Client </a:t>
              </a:r>
              <a:r>
                <a:rPr lang="en-AU" sz="1600" b="1" u="sng" dirty="0">
                  <a:solidFill>
                    <a:schemeClr val="accent1"/>
                  </a:solidFill>
                </a:rPr>
                <a:t>is not</a:t>
              </a:r>
              <a:r>
                <a:rPr lang="en-AU" sz="1600" dirty="0">
                  <a:solidFill>
                    <a:schemeClr val="accent1"/>
                  </a:solidFill>
                </a:rPr>
                <a:t> </a:t>
              </a:r>
              <a:r>
                <a:rPr lang="en-AU" sz="1600" dirty="0">
                  <a:solidFill>
                    <a:schemeClr val="bg1"/>
                  </a:solidFill>
                </a:rPr>
                <a:t>in immediate danger and </a:t>
              </a:r>
              <a:r>
                <a:rPr lang="en-AU" sz="1600" b="1" u="sng" dirty="0">
                  <a:solidFill>
                    <a:schemeClr val="accent1"/>
                  </a:solidFill>
                </a:rPr>
                <a:t>willing</a:t>
              </a:r>
              <a:r>
                <a:rPr lang="en-AU" sz="1600" dirty="0">
                  <a:solidFill>
                    <a:schemeClr val="bg1"/>
                  </a:solidFill>
                </a:rPr>
                <a:t> to receive assistance refer to family violence services for full assessment </a:t>
              </a:r>
              <a:r>
                <a:rPr lang="en-AU" sz="1600" b="1" dirty="0">
                  <a:solidFill>
                    <a:schemeClr val="bg1"/>
                  </a:solidFill>
                </a:rPr>
                <a:t>(</a:t>
              </a:r>
              <a:r>
                <a:rPr lang="en-AU" sz="1600" b="1" dirty="0" err="1">
                  <a:solidFill>
                    <a:schemeClr val="bg1"/>
                  </a:solidFill>
                </a:rPr>
                <a:t>SafeChoices</a:t>
              </a:r>
              <a:r>
                <a:rPr lang="en-AU" sz="1600" b="1" dirty="0">
                  <a:solidFill>
                    <a:schemeClr val="bg1"/>
                  </a:solidFill>
                </a:rPr>
                <a:t>).</a:t>
              </a:r>
              <a:endParaRPr lang="en-AU" sz="1600" dirty="0">
                <a:solidFill>
                  <a:schemeClr val="bg1"/>
                </a:solidFill>
                <a:effectLst/>
              </a:endParaRPr>
            </a:p>
          </p:txBody>
        </p:sp>
      </p:grpSp>
      <p:grpSp>
        <p:nvGrpSpPr>
          <p:cNvPr id="45" name="Group 44"/>
          <p:cNvGrpSpPr/>
          <p:nvPr/>
        </p:nvGrpSpPr>
        <p:grpSpPr>
          <a:xfrm>
            <a:off x="6117442" y="2981925"/>
            <a:ext cx="3117824" cy="2962033"/>
            <a:chOff x="6117442" y="2981925"/>
            <a:chExt cx="3117824" cy="2962033"/>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l="4130" t="53634" r="65137" b="5048"/>
            <a:stretch/>
          </p:blipFill>
          <p:spPr>
            <a:xfrm>
              <a:off x="6117442" y="2981925"/>
              <a:ext cx="3117824" cy="2962033"/>
            </a:xfrm>
            <a:prstGeom prst="rect">
              <a:avLst/>
            </a:prstGeom>
          </p:spPr>
        </p:pic>
        <p:sp>
          <p:nvSpPr>
            <p:cNvPr id="10" name="Google Shape;431;p46"/>
            <p:cNvSpPr/>
            <p:nvPr/>
          </p:nvSpPr>
          <p:spPr>
            <a:xfrm>
              <a:off x="6332831" y="3148963"/>
              <a:ext cx="2505026" cy="2699175"/>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AU" sz="1600" dirty="0">
                  <a:solidFill>
                    <a:schemeClr val="bg1"/>
                  </a:solidFill>
                </a:rPr>
                <a:t>Client</a:t>
              </a:r>
              <a:r>
                <a:rPr lang="en-AU" sz="1600" dirty="0">
                  <a:solidFill>
                    <a:srgbClr val="F2D050"/>
                  </a:solidFill>
                </a:rPr>
                <a:t> </a:t>
              </a:r>
              <a:r>
                <a:rPr lang="en-AU" sz="1600" b="1" u="sng" dirty="0">
                  <a:solidFill>
                    <a:srgbClr val="F2D050"/>
                  </a:solidFill>
                </a:rPr>
                <a:t>is</a:t>
              </a:r>
              <a:r>
                <a:rPr lang="en-AU" sz="1600" dirty="0">
                  <a:solidFill>
                    <a:srgbClr val="F2D050"/>
                  </a:solidFill>
                </a:rPr>
                <a:t> </a:t>
              </a:r>
              <a:r>
                <a:rPr lang="en-AU" sz="1600" dirty="0">
                  <a:solidFill>
                    <a:schemeClr val="bg1"/>
                  </a:solidFill>
                </a:rPr>
                <a:t>in immediate danger and </a:t>
              </a:r>
              <a:r>
                <a:rPr lang="en-AU" sz="1600" b="1" u="sng" dirty="0">
                  <a:solidFill>
                    <a:srgbClr val="FFC000"/>
                  </a:solidFill>
                </a:rPr>
                <a:t>not willing</a:t>
              </a:r>
              <a:r>
                <a:rPr lang="en-AU" sz="1600" dirty="0">
                  <a:solidFill>
                    <a:srgbClr val="FFC000"/>
                  </a:solidFill>
                </a:rPr>
                <a:t> </a:t>
              </a:r>
              <a:r>
                <a:rPr lang="en-AU" sz="1600" dirty="0">
                  <a:solidFill>
                    <a:schemeClr val="bg1"/>
                  </a:solidFill>
                </a:rPr>
                <a:t>to receive assistance contact the </a:t>
              </a:r>
              <a:r>
                <a:rPr lang="en-AU" sz="1600" b="1" dirty="0">
                  <a:solidFill>
                    <a:schemeClr val="bg1"/>
                  </a:solidFill>
                </a:rPr>
                <a:t>Tasmanian Police.</a:t>
              </a:r>
              <a:endParaRPr lang="en-AU" sz="1600" dirty="0">
                <a:solidFill>
                  <a:schemeClr val="bg1"/>
                </a:solidFill>
                <a:effectLst/>
              </a:endParaRPr>
            </a:p>
          </p:txBody>
        </p:sp>
      </p:grpSp>
      <p:grpSp>
        <p:nvGrpSpPr>
          <p:cNvPr id="46" name="Group 45"/>
          <p:cNvGrpSpPr/>
          <p:nvPr/>
        </p:nvGrpSpPr>
        <p:grpSpPr>
          <a:xfrm>
            <a:off x="9031269" y="3006995"/>
            <a:ext cx="3148273" cy="2962033"/>
            <a:chOff x="9031269" y="3006995"/>
            <a:chExt cx="3148273" cy="2962033"/>
          </a:xfrm>
        </p:grpSpPr>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l="36236" t="53634" r="32730" b="5048"/>
            <a:stretch/>
          </p:blipFill>
          <p:spPr>
            <a:xfrm>
              <a:off x="9031269" y="3006995"/>
              <a:ext cx="3148273" cy="2962033"/>
            </a:xfrm>
            <a:prstGeom prst="rect">
              <a:avLst/>
            </a:prstGeom>
          </p:spPr>
        </p:pic>
        <p:sp>
          <p:nvSpPr>
            <p:cNvPr id="11" name="Google Shape;432;p46"/>
            <p:cNvSpPr/>
            <p:nvPr/>
          </p:nvSpPr>
          <p:spPr>
            <a:xfrm>
              <a:off x="9283910" y="3466668"/>
              <a:ext cx="2588241" cy="2268835"/>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AU" sz="1600" dirty="0">
                  <a:solidFill>
                    <a:schemeClr val="bg1"/>
                  </a:solidFill>
                </a:rPr>
                <a:t>Client </a:t>
              </a:r>
              <a:r>
                <a:rPr lang="en-AU" sz="1600" b="1" u="sng" dirty="0">
                  <a:solidFill>
                    <a:srgbClr val="FFC000"/>
                  </a:solidFill>
                </a:rPr>
                <a:t>is not</a:t>
              </a:r>
              <a:r>
                <a:rPr lang="en-AU" sz="1600" dirty="0">
                  <a:solidFill>
                    <a:srgbClr val="FFC000"/>
                  </a:solidFill>
                </a:rPr>
                <a:t> </a:t>
              </a:r>
              <a:r>
                <a:rPr lang="en-AU" sz="1600" dirty="0">
                  <a:solidFill>
                    <a:schemeClr val="bg1"/>
                  </a:solidFill>
                </a:rPr>
                <a:t>in immediate danger and </a:t>
              </a:r>
              <a:r>
                <a:rPr lang="en-AU" sz="1600" b="1" u="sng" dirty="0">
                  <a:solidFill>
                    <a:srgbClr val="FFC000"/>
                  </a:solidFill>
                </a:rPr>
                <a:t>not willing</a:t>
              </a:r>
              <a:r>
                <a:rPr lang="en-AU" sz="1600" dirty="0">
                  <a:solidFill>
                    <a:srgbClr val="FFC000"/>
                  </a:solidFill>
                </a:rPr>
                <a:t> </a:t>
              </a:r>
              <a:r>
                <a:rPr lang="en-AU" sz="1600" dirty="0">
                  <a:solidFill>
                    <a:schemeClr val="bg1"/>
                  </a:solidFill>
                </a:rPr>
                <a:t>to receive assistance provide information about available supports and monitor closely.</a:t>
              </a:r>
              <a:endParaRPr lang="en-AU" sz="1600" dirty="0">
                <a:solidFill>
                  <a:schemeClr val="bg1"/>
                </a:solidFill>
                <a:effectLst/>
              </a:endParaRPr>
            </a:p>
          </p:txBody>
        </p:sp>
      </p:grpSp>
      <p:sp>
        <p:nvSpPr>
          <p:cNvPr id="19" name="Title 1"/>
          <p:cNvSpPr txBox="1">
            <a:spLocks/>
          </p:cNvSpPr>
          <p:nvPr/>
        </p:nvSpPr>
        <p:spPr>
          <a:xfrm>
            <a:off x="465673" y="411490"/>
            <a:ext cx="1738763" cy="86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r>
              <a:rPr lang="en-US" sz="2800">
                <a:solidFill>
                  <a:schemeClr val="accent1"/>
                </a:solidFill>
                <a:latin typeface="+mj-lt"/>
              </a:rPr>
              <a:t>REFERRAL </a:t>
            </a:r>
            <a:br>
              <a:rPr lang="en-US" sz="2800">
                <a:solidFill>
                  <a:schemeClr val="accent1"/>
                </a:solidFill>
                <a:latin typeface="+mj-lt"/>
              </a:rPr>
            </a:br>
            <a:r>
              <a:rPr lang="en-US" sz="2800">
                <a:solidFill>
                  <a:schemeClr val="accent1"/>
                </a:solidFill>
                <a:latin typeface="+mj-lt"/>
              </a:rPr>
              <a:t>GUIDE</a:t>
            </a:r>
            <a:endParaRPr lang="en-US" sz="2800" dirty="0">
              <a:solidFill>
                <a:schemeClr val="accent1"/>
              </a:solidFill>
              <a:latin typeface="+mj-lt"/>
            </a:endParaRPr>
          </a:p>
        </p:txBody>
      </p:sp>
      <p:cxnSp>
        <p:nvCxnSpPr>
          <p:cNvPr id="32" name="Straight Arrow Connector 31"/>
          <p:cNvCxnSpPr>
            <a:stCxn id="5" idx="2"/>
            <a:endCxn id="6" idx="0"/>
          </p:cNvCxnSpPr>
          <p:nvPr/>
        </p:nvCxnSpPr>
        <p:spPr>
          <a:xfrm flipH="1">
            <a:off x="6029582" y="1100622"/>
            <a:ext cx="1" cy="21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024904" y="1920538"/>
            <a:ext cx="1" cy="21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Google Shape;428;p46"/>
          <p:cNvSpPr/>
          <p:nvPr/>
        </p:nvSpPr>
        <p:spPr>
          <a:xfrm>
            <a:off x="5577866" y="3047437"/>
            <a:ext cx="917505" cy="586800"/>
          </a:xfrm>
          <a:prstGeom prst="rect">
            <a:avLst/>
          </a:prstGeom>
          <a:solidFill>
            <a:schemeClr val="accent1"/>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a:solidFill>
                  <a:schemeClr val="lt1"/>
                </a:solidFill>
                <a:latin typeface="Calibri"/>
                <a:ea typeface="Calibri"/>
                <a:cs typeface="Calibri"/>
                <a:sym typeface="Calibri"/>
              </a:rPr>
              <a:t>Yes</a:t>
            </a:r>
            <a:endParaRPr sz="1400" b="0" i="0" u="none" strike="noStrike" cap="none" dirty="0">
              <a:solidFill>
                <a:srgbClr val="000000"/>
              </a:solidFill>
              <a:latin typeface="Arial"/>
              <a:ea typeface="Arial"/>
              <a:cs typeface="Arial"/>
              <a:sym typeface="Arial"/>
            </a:endParaRPr>
          </a:p>
        </p:txBody>
      </p:sp>
      <p:cxnSp>
        <p:nvCxnSpPr>
          <p:cNvPr id="34" name="Straight Arrow Connector 33"/>
          <p:cNvCxnSpPr/>
          <p:nvPr/>
        </p:nvCxnSpPr>
        <p:spPr>
          <a:xfrm flipH="1">
            <a:off x="6036619" y="2689289"/>
            <a:ext cx="1"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478779" y="2689289"/>
            <a:ext cx="3050359" cy="45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403745" y="2689289"/>
            <a:ext cx="775150" cy="45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509856" y="2720006"/>
            <a:ext cx="3050359" cy="45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65262" y="2689289"/>
            <a:ext cx="775150" cy="45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54</a:t>
            </a:fld>
            <a:endParaRPr lang="en-US"/>
          </a:p>
        </p:txBody>
      </p:sp>
      <p:sp>
        <p:nvSpPr>
          <p:cNvPr id="3" name="Title 2"/>
          <p:cNvSpPr>
            <a:spLocks noGrp="1"/>
          </p:cNvSpPr>
          <p:nvPr>
            <p:ph type="title"/>
          </p:nvPr>
        </p:nvSpPr>
        <p:spPr/>
        <p:txBody>
          <a:bodyPr>
            <a:noAutofit/>
          </a:bodyPr>
          <a:lstStyle/>
          <a:p>
            <a:r>
              <a:rPr lang="en-AU" dirty="0">
                <a:latin typeface="+mn-lt"/>
                <a:ea typeface="Arial"/>
                <a:cs typeface="Arial"/>
                <a:sym typeface="Arial"/>
              </a:rPr>
              <a:t>PATHWAY TO SAFETY </a:t>
            </a:r>
            <a:endParaRPr lang="en-US" dirty="0">
              <a:latin typeface="+mn-lt"/>
            </a:endParaRPr>
          </a:p>
        </p:txBody>
      </p:sp>
      <p:sp>
        <p:nvSpPr>
          <p:cNvPr id="4" name="Text Placeholder 3"/>
          <p:cNvSpPr>
            <a:spLocks noGrp="1"/>
          </p:cNvSpPr>
          <p:nvPr>
            <p:ph type="body" sz="quarter" idx="13"/>
          </p:nvPr>
        </p:nvSpPr>
        <p:spPr>
          <a:xfrm>
            <a:off x="844216" y="1949200"/>
            <a:ext cx="4232281" cy="1519214"/>
          </a:xfrm>
        </p:spPr>
        <p:txBody>
          <a:bodyPr>
            <a:noAutofit/>
          </a:bodyPr>
          <a:lstStyle/>
          <a:p>
            <a:pPr lvl="0">
              <a:lnSpc>
                <a:spcPct val="100000"/>
              </a:lnSpc>
              <a:spcBef>
                <a:spcPts val="0"/>
              </a:spcBef>
              <a:buClr>
                <a:schemeClr val="dk1"/>
              </a:buClr>
              <a:buSzPts val="2800"/>
            </a:pPr>
            <a:r>
              <a:rPr lang="en-AU" dirty="0">
                <a:ea typeface="Arial"/>
                <a:cs typeface="Arial"/>
                <a:sym typeface="Arial"/>
              </a:rPr>
              <a:t>In this next group of slides we are going to use the Emma Case Study from section 2 to focus on a practical guide to navigate a ‘Pathway to Safety’. </a:t>
            </a:r>
            <a:endParaRPr lang="en-AU" dirty="0"/>
          </a:p>
        </p:txBody>
      </p:sp>
      <p:sp>
        <p:nvSpPr>
          <p:cNvPr id="5" name="Text Placeholder 4"/>
          <p:cNvSpPr>
            <a:spLocks noGrp="1"/>
          </p:cNvSpPr>
          <p:nvPr>
            <p:ph type="body" sz="quarter" idx="14"/>
          </p:nvPr>
        </p:nvSpPr>
        <p:spPr>
          <a:xfrm>
            <a:off x="6687553" y="1949199"/>
            <a:ext cx="5089288" cy="2498110"/>
          </a:xfrm>
        </p:spPr>
        <p:txBody>
          <a:bodyPr>
            <a:noAutofit/>
          </a:bodyPr>
          <a:lstStyle/>
          <a:p>
            <a:pPr lvl="0">
              <a:lnSpc>
                <a:spcPct val="100000"/>
              </a:lnSpc>
            </a:pPr>
            <a:r>
              <a:rPr lang="en-AU" dirty="0">
                <a:ea typeface="Arial"/>
                <a:cs typeface="Arial"/>
                <a:sym typeface="Arial"/>
              </a:rPr>
              <a:t>The following scenario (Case Study: Emma) is a whole of Tasmania example of the procedures, protocols and duty of care for clients under supported accommodation circumstances.</a:t>
            </a:r>
            <a:endParaRPr lang="en-US" dirty="0"/>
          </a:p>
        </p:txBody>
      </p:sp>
    </p:spTree>
    <p:extLst>
      <p:ext uri="{BB962C8B-B14F-4D97-AF65-F5344CB8AC3E}">
        <p14:creationId xmlns:p14="http://schemas.microsoft.com/office/powerpoint/2010/main" val="15471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513180"/>
            <a:ext cx="5522294" cy="392864"/>
          </a:xfrm>
        </p:spPr>
        <p:txBody>
          <a:bodyPr>
            <a:noAutofit/>
          </a:bodyPr>
          <a:lstStyle/>
          <a:p>
            <a:r>
              <a:rPr lang="en-US" dirty="0"/>
              <a:t>PATHWAY TO SAFETY</a:t>
            </a:r>
            <a:br>
              <a:rPr lang="en-US" dirty="0"/>
            </a:br>
            <a:r>
              <a:rPr lang="en-US" dirty="0"/>
              <a:t>Case Study ‘Emma’</a:t>
            </a:r>
            <a:r>
              <a:rPr lang="en-US" sz="1600" dirty="0"/>
              <a:t> </a:t>
            </a:r>
            <a:r>
              <a:rPr lang="en-US" sz="1800" dirty="0">
                <a:solidFill>
                  <a:schemeClr val="tx1"/>
                </a:solidFill>
              </a:rPr>
              <a:t>(Refer to video slide 25)</a:t>
            </a:r>
          </a:p>
        </p:txBody>
      </p:sp>
      <p:sp>
        <p:nvSpPr>
          <p:cNvPr id="3" name="Slide Number Placeholder 2"/>
          <p:cNvSpPr>
            <a:spLocks noGrp="1"/>
          </p:cNvSpPr>
          <p:nvPr>
            <p:ph type="sldNum" sz="quarter" idx="12"/>
          </p:nvPr>
        </p:nvSpPr>
        <p:spPr/>
        <p:txBody>
          <a:bodyPr/>
          <a:lstStyle/>
          <a:p>
            <a:fld id="{BE36C05A-3BCA-2E4F-9AE8-4F07F2F5E153}" type="slidenum">
              <a:rPr lang="en-US" smtClean="0"/>
              <a:t>55</a:t>
            </a:fld>
            <a:endParaRPr lang="en-US" dirty="0"/>
          </a:p>
        </p:txBody>
      </p:sp>
      <p:sp>
        <p:nvSpPr>
          <p:cNvPr id="4" name="Text Placeholder 3"/>
          <p:cNvSpPr>
            <a:spLocks noGrp="1"/>
          </p:cNvSpPr>
          <p:nvPr>
            <p:ph type="body" sz="quarter" idx="13"/>
          </p:nvPr>
        </p:nvSpPr>
        <p:spPr>
          <a:xfrm>
            <a:off x="844216" y="1474469"/>
            <a:ext cx="10601550" cy="3463291"/>
          </a:xfrm>
        </p:spPr>
        <p:txBody>
          <a:bodyPr wrap="square" bIns="503999" numCol="2" spcCol="540000">
            <a:noAutofit/>
          </a:bodyPr>
          <a:lstStyle/>
          <a:p>
            <a:pPr lvl="0">
              <a:lnSpc>
                <a:spcPct val="107000"/>
              </a:lnSpc>
              <a:spcBef>
                <a:spcPts val="0"/>
              </a:spcBef>
              <a:buClr>
                <a:schemeClr val="accent2"/>
              </a:buClr>
              <a:buSzPts val="2000"/>
            </a:pPr>
            <a:r>
              <a:rPr lang="en-AU" dirty="0">
                <a:ea typeface="Arial"/>
                <a:cs typeface="Arial"/>
                <a:sym typeface="Arial"/>
              </a:rPr>
              <a:t>45yr old Emma has a physical disability and uses a wheelchair. Emma lives in a supported accommodation facility where she has lived for most of her adult life as she needs practical help with her daily needs. Emma is very much dependent on the support workers to help her with showering and her personal hygiene. </a:t>
            </a:r>
          </a:p>
          <a:p>
            <a:pPr lvl="0">
              <a:lnSpc>
                <a:spcPct val="107000"/>
              </a:lnSpc>
              <a:spcBef>
                <a:spcPts val="0"/>
              </a:spcBef>
              <a:buClr>
                <a:schemeClr val="accent2"/>
              </a:buClr>
              <a:buSzPts val="2000"/>
            </a:pPr>
            <a:endParaRPr lang="en-AU" dirty="0">
              <a:ea typeface="Arial"/>
              <a:cs typeface="Arial"/>
              <a:sym typeface="Arial"/>
            </a:endParaRPr>
          </a:p>
          <a:p>
            <a:pPr lvl="0">
              <a:lnSpc>
                <a:spcPct val="107000"/>
              </a:lnSpc>
              <a:spcBef>
                <a:spcPts val="0"/>
              </a:spcBef>
              <a:buClr>
                <a:schemeClr val="accent2"/>
              </a:buClr>
              <a:buSzPts val="2000"/>
            </a:pPr>
            <a:r>
              <a:rPr lang="en-AU" dirty="0">
                <a:ea typeface="Arial"/>
                <a:cs typeface="Arial"/>
                <a:sym typeface="Arial"/>
              </a:rPr>
              <a:t>Emma has been happy and content overall, in this group home for many years. </a:t>
            </a:r>
            <a:endParaRPr lang="en-AU" dirty="0"/>
          </a:p>
          <a:p>
            <a:pPr lvl="0">
              <a:lnSpc>
                <a:spcPct val="107000"/>
              </a:lnSpc>
              <a:spcBef>
                <a:spcPts val="1001"/>
              </a:spcBef>
              <a:buClr>
                <a:schemeClr val="accent2"/>
              </a:buClr>
              <a:buSzPts val="2000"/>
            </a:pPr>
            <a:r>
              <a:rPr lang="en-AU" dirty="0">
                <a:ea typeface="Arial"/>
                <a:cs typeface="Arial"/>
                <a:sym typeface="Arial"/>
              </a:rPr>
              <a:t>Recently a new support worker joined the care team. In the beginning, Nick the new worker was nice to Emma but his behaviour began to change as time went on. </a:t>
            </a:r>
          </a:p>
          <a:p>
            <a:endParaRPr lang="en-US" dirty="0"/>
          </a:p>
        </p:txBody>
      </p:sp>
    </p:spTree>
    <p:extLst>
      <p:ext uri="{BB962C8B-B14F-4D97-AF65-F5344CB8AC3E}">
        <p14:creationId xmlns:p14="http://schemas.microsoft.com/office/powerpoint/2010/main" val="1229732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t>56</a:t>
            </a:fld>
            <a:endParaRPr lang="en-US" dirty="0"/>
          </a:p>
        </p:txBody>
      </p:sp>
      <p:sp>
        <p:nvSpPr>
          <p:cNvPr id="4" name="Text Placeholder 3"/>
          <p:cNvSpPr>
            <a:spLocks noGrp="1"/>
          </p:cNvSpPr>
          <p:nvPr>
            <p:ph type="body" sz="quarter" idx="13"/>
          </p:nvPr>
        </p:nvSpPr>
        <p:spPr>
          <a:xfrm>
            <a:off x="844216" y="1375359"/>
            <a:ext cx="10601550" cy="3474138"/>
          </a:xfrm>
        </p:spPr>
        <p:txBody>
          <a:bodyPr wrap="square" bIns="503999" numCol="2" spcCol="540000">
            <a:noAutofit/>
          </a:bodyPr>
          <a:lstStyle/>
          <a:p>
            <a:pPr lvl="0">
              <a:lnSpc>
                <a:spcPct val="107000"/>
              </a:lnSpc>
              <a:spcBef>
                <a:spcPts val="1001"/>
              </a:spcBef>
              <a:buClr>
                <a:schemeClr val="accent2"/>
              </a:buClr>
              <a:buSzPts val="2000"/>
            </a:pPr>
            <a:r>
              <a:rPr lang="en-AU" dirty="0">
                <a:ea typeface="Arial"/>
                <a:cs typeface="Arial"/>
                <a:sym typeface="Arial"/>
              </a:rPr>
              <a:t>Nick would touch Emma inappropriately during care-giving. When Nick showered and washed Emma’s hair he would use cold water </a:t>
            </a:r>
            <a:br>
              <a:rPr lang="en-AU" dirty="0">
                <a:ea typeface="Arial"/>
                <a:cs typeface="Arial"/>
                <a:sym typeface="Arial"/>
              </a:rPr>
            </a:br>
            <a:r>
              <a:rPr lang="en-AU" dirty="0">
                <a:ea typeface="Arial"/>
                <a:cs typeface="Arial"/>
                <a:sym typeface="Arial"/>
              </a:rPr>
              <a:t>as a punishment because Emma would tell Nick she didn’t like what he was doing to her. Nick never showed his abusive behaviour when other workers were around. </a:t>
            </a:r>
            <a:endParaRPr lang="en-AU" dirty="0"/>
          </a:p>
          <a:p>
            <a:pPr lvl="0">
              <a:lnSpc>
                <a:spcPct val="107000"/>
              </a:lnSpc>
              <a:spcBef>
                <a:spcPts val="1001"/>
              </a:spcBef>
              <a:buClr>
                <a:schemeClr val="accent2"/>
              </a:buClr>
              <a:buSzPts val="2000"/>
            </a:pPr>
            <a:r>
              <a:rPr lang="en-AU" dirty="0">
                <a:ea typeface="Arial"/>
                <a:cs typeface="Arial"/>
                <a:sym typeface="Arial"/>
              </a:rPr>
              <a:t>Lisa, another support worker, noticed that Emma had become withdrawn, less engaging with the other residents and workers, and whenever Nick came in the room Emma would be anxious and distressed. Lisa asked Emma why she was agitated and upset, Emma then tells Lisa what has been happening.</a:t>
            </a:r>
          </a:p>
        </p:txBody>
      </p:sp>
      <p:sp>
        <p:nvSpPr>
          <p:cNvPr id="7" name="Title 1">
            <a:extLst>
              <a:ext uri="{FF2B5EF4-FFF2-40B4-BE49-F238E27FC236}">
                <a16:creationId xmlns:a16="http://schemas.microsoft.com/office/drawing/2014/main" id="{E018C745-477C-65DC-C07D-F0247F337997}"/>
              </a:ext>
            </a:extLst>
          </p:cNvPr>
          <p:cNvSpPr>
            <a:spLocks noGrp="1"/>
          </p:cNvSpPr>
          <p:nvPr>
            <p:ph type="title"/>
          </p:nvPr>
        </p:nvSpPr>
        <p:spPr>
          <a:xfrm>
            <a:off x="844216" y="513180"/>
            <a:ext cx="5522294" cy="392864"/>
          </a:xfrm>
        </p:spPr>
        <p:txBody>
          <a:bodyPr>
            <a:noAutofit/>
          </a:bodyPr>
          <a:lstStyle/>
          <a:p>
            <a:r>
              <a:rPr lang="en-US" dirty="0"/>
              <a:t>PATHWAY TO SAFETY</a:t>
            </a:r>
            <a:br>
              <a:rPr lang="en-US" dirty="0"/>
            </a:br>
            <a:r>
              <a:rPr lang="en-US" dirty="0"/>
              <a:t>Case Study ‘Emma’</a:t>
            </a:r>
            <a:r>
              <a:rPr lang="en-US" sz="1600" dirty="0"/>
              <a:t> </a:t>
            </a:r>
            <a:r>
              <a:rPr lang="en-US" sz="1800" dirty="0">
                <a:solidFill>
                  <a:schemeClr val="tx1"/>
                </a:solidFill>
              </a:rPr>
              <a:t>Continued…</a:t>
            </a:r>
          </a:p>
        </p:txBody>
      </p:sp>
    </p:spTree>
    <p:extLst>
      <p:ext uri="{BB962C8B-B14F-4D97-AF65-F5344CB8AC3E}">
        <p14:creationId xmlns:p14="http://schemas.microsoft.com/office/powerpoint/2010/main" val="1010436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57</a:t>
            </a:fld>
            <a:endParaRPr lang="en-US" dirty="0">
              <a:solidFill>
                <a:schemeClr val="tx1"/>
              </a:solidFill>
            </a:endParaRPr>
          </a:p>
        </p:txBody>
      </p:sp>
      <p:sp>
        <p:nvSpPr>
          <p:cNvPr id="3" name="Title 2"/>
          <p:cNvSpPr>
            <a:spLocks noGrp="1"/>
          </p:cNvSpPr>
          <p:nvPr>
            <p:ph type="title"/>
          </p:nvPr>
        </p:nvSpPr>
        <p:spPr>
          <a:xfrm>
            <a:off x="844216" y="1087020"/>
            <a:ext cx="4052637" cy="726013"/>
          </a:xfrm>
        </p:spPr>
        <p:txBody>
          <a:bodyPr>
            <a:noAutofit/>
          </a:bodyPr>
          <a:lstStyle/>
          <a:p>
            <a:r>
              <a:rPr lang="en-AU" dirty="0">
                <a:ea typeface="Arial"/>
                <a:cs typeface="Arial"/>
                <a:sym typeface="Arial"/>
              </a:rPr>
              <a:t>WHAT IS EMMA’S PATHWAY TO SAFETY?</a:t>
            </a:r>
            <a:endParaRPr lang="en-US" dirty="0"/>
          </a:p>
        </p:txBody>
      </p:sp>
      <p:sp>
        <p:nvSpPr>
          <p:cNvPr id="4" name="Text Placeholder 3"/>
          <p:cNvSpPr>
            <a:spLocks noGrp="1"/>
          </p:cNvSpPr>
          <p:nvPr>
            <p:ph type="body" sz="quarter" idx="13"/>
          </p:nvPr>
        </p:nvSpPr>
        <p:spPr>
          <a:xfrm>
            <a:off x="844216" y="2564055"/>
            <a:ext cx="4473575" cy="746704"/>
          </a:xfrm>
        </p:spPr>
        <p:txBody>
          <a:bodyPr>
            <a:noAutofit/>
          </a:bodyPr>
          <a:lstStyle/>
          <a:p>
            <a:pPr lvl="0">
              <a:lnSpc>
                <a:spcPct val="100000"/>
              </a:lnSpc>
            </a:pPr>
            <a:r>
              <a:rPr lang="en-AU" dirty="0">
                <a:ea typeface="Arial"/>
                <a:cs typeface="Arial"/>
                <a:sym typeface="Arial"/>
              </a:rPr>
              <a:t>In this scenario there are many issues that are going on for </a:t>
            </a:r>
            <a:r>
              <a:rPr lang="en-AU">
                <a:ea typeface="Arial"/>
                <a:cs typeface="Arial"/>
                <a:sym typeface="Arial"/>
              </a:rPr>
              <a:t>Emma.</a:t>
            </a:r>
            <a:endParaRPr lang="en-US" dirty="0"/>
          </a:p>
        </p:txBody>
      </p:sp>
      <p:sp>
        <p:nvSpPr>
          <p:cNvPr id="5" name="Text Placeholder 4"/>
          <p:cNvSpPr>
            <a:spLocks noGrp="1"/>
          </p:cNvSpPr>
          <p:nvPr>
            <p:ph type="body" sz="quarter" idx="14"/>
          </p:nvPr>
        </p:nvSpPr>
        <p:spPr>
          <a:xfrm>
            <a:off x="6687553" y="1087020"/>
            <a:ext cx="4473575" cy="1125076"/>
          </a:xfrm>
        </p:spPr>
        <p:txBody>
          <a:bodyPr>
            <a:noAutofit/>
          </a:bodyPr>
          <a:lstStyle/>
          <a:p>
            <a:pPr marL="457200" lvl="0" indent="-457200">
              <a:lnSpc>
                <a:spcPct val="100000"/>
              </a:lnSpc>
              <a:buFont typeface="+mj-lt"/>
              <a:buAutoNum type="arabicPeriod"/>
            </a:pPr>
            <a:r>
              <a:rPr lang="en-AU" dirty="0">
                <a:solidFill>
                  <a:schemeClr val="tx1"/>
                </a:solidFill>
                <a:ea typeface="Arial"/>
                <a:cs typeface="Arial"/>
                <a:sym typeface="Arial"/>
              </a:rPr>
              <a:t>As frontline workers, what would be your strategy to support Emma?</a:t>
            </a:r>
          </a:p>
        </p:txBody>
      </p:sp>
      <p:sp>
        <p:nvSpPr>
          <p:cNvPr id="6" name="Text Placeholder 4"/>
          <p:cNvSpPr txBox="1">
            <a:spLocks/>
          </p:cNvSpPr>
          <p:nvPr/>
        </p:nvSpPr>
        <p:spPr>
          <a:xfrm>
            <a:off x="6687551" y="2609071"/>
            <a:ext cx="4473575" cy="746704"/>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bg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0" indent="-514350">
              <a:lnSpc>
                <a:spcPct val="100000"/>
              </a:lnSpc>
              <a:spcBef>
                <a:spcPts val="1001"/>
              </a:spcBef>
              <a:buClr>
                <a:schemeClr val="tx1"/>
              </a:buClr>
              <a:buSzPts val="2601"/>
              <a:buFont typeface="+mj-lt"/>
              <a:buAutoNum type="arabicPeriod" startAt="2"/>
            </a:pPr>
            <a:r>
              <a:rPr lang="en-AU" dirty="0">
                <a:solidFill>
                  <a:schemeClr val="tx1"/>
                </a:solidFill>
                <a:ea typeface="Arial"/>
                <a:cs typeface="Arial"/>
                <a:sym typeface="Arial"/>
              </a:rPr>
              <a:t>How would you respond if you were Lisa?</a:t>
            </a:r>
          </a:p>
        </p:txBody>
      </p:sp>
      <p:sp>
        <p:nvSpPr>
          <p:cNvPr id="7" name="Text Placeholder 4"/>
          <p:cNvSpPr txBox="1">
            <a:spLocks/>
          </p:cNvSpPr>
          <p:nvPr/>
        </p:nvSpPr>
        <p:spPr>
          <a:xfrm>
            <a:off x="6687551" y="3752750"/>
            <a:ext cx="4473575" cy="179671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bg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0" indent="-514350">
              <a:lnSpc>
                <a:spcPct val="100000"/>
              </a:lnSpc>
              <a:spcBef>
                <a:spcPts val="1001"/>
              </a:spcBef>
              <a:buClr>
                <a:schemeClr val="tx1"/>
              </a:buClr>
              <a:buSzPts val="2601"/>
              <a:buFont typeface="+mj-lt"/>
              <a:buAutoNum type="arabicPeriod" startAt="3"/>
            </a:pPr>
            <a:r>
              <a:rPr lang="en-AU" dirty="0">
                <a:solidFill>
                  <a:schemeClr val="tx1"/>
                </a:solidFill>
                <a:ea typeface="Arial"/>
                <a:cs typeface="Arial"/>
                <a:sym typeface="Arial"/>
              </a:rPr>
              <a:t>What are the protocols and procedures the supported accommodation facility has in place for this particular situation?</a:t>
            </a:r>
            <a:endParaRPr lang="en-AU" dirty="0">
              <a:solidFill>
                <a:schemeClr val="tx1"/>
              </a:solidFill>
            </a:endParaRPr>
          </a:p>
        </p:txBody>
      </p:sp>
      <p:sp>
        <p:nvSpPr>
          <p:cNvPr id="8" name="TextBox 7"/>
          <p:cNvSpPr txBox="1"/>
          <p:nvPr/>
        </p:nvSpPr>
        <p:spPr>
          <a:xfrm>
            <a:off x="844216" y="5876887"/>
            <a:ext cx="3664722" cy="258532"/>
          </a:xfrm>
          <a:prstGeom prst="rect">
            <a:avLst/>
          </a:prstGeom>
          <a:noFill/>
        </p:spPr>
        <p:txBody>
          <a:bodyPr wrap="square" rtlCol="0">
            <a:spAutoFit/>
          </a:bodyPr>
          <a:lstStyle/>
          <a:p>
            <a:pPr lvl="0">
              <a:lnSpc>
                <a:spcPct val="90000"/>
              </a:lnSpc>
              <a:spcBef>
                <a:spcPts val="1001"/>
              </a:spcBef>
              <a:buClr>
                <a:schemeClr val="dk1"/>
              </a:buClr>
              <a:buSzPct val="100000"/>
            </a:pPr>
            <a:r>
              <a:rPr lang="en-AU" sz="1200" dirty="0" err="1">
                <a:solidFill>
                  <a:schemeClr val="tx1">
                    <a:lumMod val="50000"/>
                    <a:lumOff val="50000"/>
                  </a:schemeClr>
                </a:solidFill>
                <a:ea typeface="Arial"/>
                <a:cs typeface="Arial"/>
                <a:sym typeface="Arial"/>
              </a:rPr>
              <a:t>SafeChoices</a:t>
            </a:r>
            <a:r>
              <a:rPr lang="en-AU" sz="1200" dirty="0">
                <a:solidFill>
                  <a:schemeClr val="tx1">
                    <a:lumMod val="50000"/>
                    <a:lumOff val="50000"/>
                  </a:schemeClr>
                </a:solidFill>
                <a:ea typeface="Arial"/>
                <a:cs typeface="Arial"/>
                <a:sym typeface="Arial"/>
              </a:rPr>
              <a:t> </a:t>
            </a:r>
            <a:r>
              <a:rPr lang="en-AU" sz="1200" dirty="0">
                <a:solidFill>
                  <a:schemeClr val="tx1">
                    <a:lumMod val="50000"/>
                    <a:lumOff val="50000"/>
                  </a:schemeClr>
                </a:solidFill>
                <a:ea typeface="Arial"/>
                <a:cs typeface="Arial"/>
                <a:sym typeface="Arial"/>
                <a:hlinkClick r:id="rId2"/>
              </a:rPr>
              <a:t>Resource Manual</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18327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t>58</a:t>
            </a:fld>
            <a:endParaRPr lang="en-US"/>
          </a:p>
        </p:txBody>
      </p:sp>
      <p:sp>
        <p:nvSpPr>
          <p:cNvPr id="3" name="Title 2"/>
          <p:cNvSpPr>
            <a:spLocks noGrp="1"/>
          </p:cNvSpPr>
          <p:nvPr>
            <p:ph type="title"/>
          </p:nvPr>
        </p:nvSpPr>
        <p:spPr/>
        <p:txBody>
          <a:bodyPr>
            <a:noAutofit/>
          </a:bodyPr>
          <a:lstStyle/>
          <a:p>
            <a:r>
              <a:rPr lang="en-AU" dirty="0">
                <a:latin typeface="+mn-lt"/>
                <a:ea typeface="Arial"/>
                <a:cs typeface="Arial"/>
                <a:sym typeface="Arial"/>
              </a:rPr>
              <a:t>PROCESS OF REPORTING</a:t>
            </a:r>
            <a:endParaRPr lang="en-US" dirty="0">
              <a:latin typeface="+mn-lt"/>
            </a:endParaRPr>
          </a:p>
        </p:txBody>
      </p:sp>
      <p:sp>
        <p:nvSpPr>
          <p:cNvPr id="4" name="Text Placeholder 3"/>
          <p:cNvSpPr>
            <a:spLocks noGrp="1"/>
          </p:cNvSpPr>
          <p:nvPr>
            <p:ph type="body" sz="quarter" idx="13"/>
          </p:nvPr>
        </p:nvSpPr>
        <p:spPr>
          <a:xfrm>
            <a:off x="844216" y="1949200"/>
            <a:ext cx="4473575" cy="1471917"/>
          </a:xfrm>
        </p:spPr>
        <p:txBody>
          <a:bodyPr>
            <a:noAutofit/>
          </a:bodyPr>
          <a:lstStyle/>
          <a:p>
            <a:pPr lvl="0">
              <a:lnSpc>
                <a:spcPct val="100000"/>
              </a:lnSpc>
            </a:pPr>
            <a:r>
              <a:rPr lang="en-AU" dirty="0">
                <a:ea typeface="Arial"/>
                <a:cs typeface="Arial"/>
                <a:sym typeface="Arial"/>
              </a:rPr>
              <a:t>Lisa responds by reassuring Emma, as Emma is anxious about what will happen and if Nick will still be her support worker</a:t>
            </a:r>
            <a:r>
              <a:rPr lang="en-AU">
                <a:ea typeface="Arial"/>
                <a:cs typeface="Arial"/>
                <a:sym typeface="Arial"/>
              </a:rPr>
              <a:t>. </a:t>
            </a:r>
            <a:endParaRPr lang="en-US" dirty="0"/>
          </a:p>
        </p:txBody>
      </p:sp>
      <p:sp>
        <p:nvSpPr>
          <p:cNvPr id="5" name="Text Placeholder 4"/>
          <p:cNvSpPr>
            <a:spLocks noGrp="1"/>
          </p:cNvSpPr>
          <p:nvPr>
            <p:ph type="body" sz="quarter" idx="14"/>
          </p:nvPr>
        </p:nvSpPr>
        <p:spPr>
          <a:xfrm>
            <a:off x="844216" y="3905398"/>
            <a:ext cx="4473575" cy="2181366"/>
          </a:xfrm>
        </p:spPr>
        <p:txBody>
          <a:bodyPr>
            <a:noAutofit/>
          </a:bodyPr>
          <a:lstStyle/>
          <a:p>
            <a:pPr marL="0" lvl="0" indent="0">
              <a:lnSpc>
                <a:spcPct val="100000"/>
              </a:lnSpc>
              <a:spcBef>
                <a:spcPts val="1001"/>
              </a:spcBef>
              <a:buClr>
                <a:schemeClr val="dk1"/>
              </a:buClr>
              <a:buSzPct val="100000"/>
              <a:buNone/>
            </a:pPr>
            <a:r>
              <a:rPr lang="en-AU" dirty="0">
                <a:solidFill>
                  <a:schemeClr val="bg1"/>
                </a:solidFill>
                <a:ea typeface="Arial"/>
                <a:cs typeface="Arial"/>
                <a:sym typeface="Arial"/>
              </a:rPr>
              <a:t>Lisa tells Emma that she will speak with management about the abuse and Lisa engages a specialist family violence service to provide a safety plan for Emma in the meantime. </a:t>
            </a:r>
            <a:endParaRPr lang="en-AU" dirty="0">
              <a:solidFill>
                <a:schemeClr val="bg1"/>
              </a:solidFill>
            </a:endParaRPr>
          </a:p>
        </p:txBody>
      </p:sp>
      <p:sp>
        <p:nvSpPr>
          <p:cNvPr id="6" name="Text Placeholder 4"/>
          <p:cNvSpPr txBox="1">
            <a:spLocks/>
          </p:cNvSpPr>
          <p:nvPr/>
        </p:nvSpPr>
        <p:spPr>
          <a:xfrm>
            <a:off x="6687552" y="1949200"/>
            <a:ext cx="4473575" cy="1471917"/>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1001"/>
              </a:spcBef>
              <a:buClr>
                <a:schemeClr val="dk1"/>
              </a:buClr>
              <a:buSzPct val="100000"/>
              <a:buNone/>
            </a:pPr>
            <a:r>
              <a:rPr lang="en-AU" dirty="0">
                <a:ea typeface="Arial"/>
                <a:cs typeface="Arial"/>
                <a:sym typeface="Arial"/>
              </a:rPr>
              <a:t>Lisa follows up by reading through the policies of the organisation and reports Nick’s behaviour to her manager.</a:t>
            </a:r>
          </a:p>
        </p:txBody>
      </p:sp>
      <p:sp>
        <p:nvSpPr>
          <p:cNvPr id="7" name="Text Placeholder 4"/>
          <p:cNvSpPr txBox="1">
            <a:spLocks/>
          </p:cNvSpPr>
          <p:nvPr/>
        </p:nvSpPr>
        <p:spPr>
          <a:xfrm>
            <a:off x="6687551" y="3905398"/>
            <a:ext cx="4473575" cy="109227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1001"/>
              </a:spcBef>
              <a:buClr>
                <a:schemeClr val="dk1"/>
              </a:buClr>
              <a:buSzPct val="100000"/>
              <a:buNone/>
            </a:pPr>
            <a:r>
              <a:rPr lang="en-AU" dirty="0">
                <a:ea typeface="Arial"/>
                <a:cs typeface="Arial"/>
                <a:sym typeface="Arial"/>
              </a:rPr>
              <a:t>Lisa knows her rights under the NDIS Code of Conduct ‘whistle-blower protection’ legislation.</a:t>
            </a:r>
          </a:p>
        </p:txBody>
      </p:sp>
      <p:sp>
        <p:nvSpPr>
          <p:cNvPr id="8" name="TextBox 7"/>
          <p:cNvSpPr txBox="1"/>
          <p:nvPr/>
        </p:nvSpPr>
        <p:spPr>
          <a:xfrm>
            <a:off x="6687551" y="5876887"/>
            <a:ext cx="2560723" cy="424732"/>
          </a:xfrm>
          <a:prstGeom prst="rect">
            <a:avLst/>
          </a:prstGeom>
          <a:noFill/>
        </p:spPr>
        <p:txBody>
          <a:bodyPr wrap="square" rtlCol="0">
            <a:spAutoFit/>
          </a:bodyPr>
          <a:lstStyle/>
          <a:p>
            <a:pPr lvl="0">
              <a:lnSpc>
                <a:spcPct val="90000"/>
              </a:lnSpc>
              <a:spcBef>
                <a:spcPts val="1001"/>
              </a:spcBef>
              <a:buClr>
                <a:schemeClr val="dk1"/>
              </a:buClr>
              <a:buSzPct val="100000"/>
            </a:pPr>
            <a:r>
              <a:rPr lang="en-AU" sz="1200" dirty="0">
                <a:solidFill>
                  <a:schemeClr val="tx1">
                    <a:lumMod val="50000"/>
                    <a:lumOff val="50000"/>
                  </a:schemeClr>
                </a:solidFill>
                <a:ea typeface="Arial"/>
                <a:cs typeface="Arial"/>
                <a:sym typeface="Arial"/>
              </a:rPr>
              <a:t>The NDIS Code of Conduct: Guidance for Workers, 2019, p. 25, 26</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1937951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051101" y="2430684"/>
            <a:ext cx="3752393" cy="3472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r>
              <a:rPr lang="en-US" sz="2800" dirty="0">
                <a:solidFill>
                  <a:schemeClr val="bg1"/>
                </a:solidFill>
                <a:latin typeface="+mn-lt"/>
              </a:rPr>
              <a:t>RESPONDING TO </a:t>
            </a:r>
            <a:r>
              <a:rPr lang="en-US" sz="2800">
                <a:solidFill>
                  <a:schemeClr val="bg1"/>
                </a:solidFill>
                <a:latin typeface="+mn-lt"/>
              </a:rPr>
              <a:t>ABUSE </a:t>
            </a:r>
            <a:endParaRPr lang="en-US" sz="2800" dirty="0">
              <a:solidFill>
                <a:schemeClr val="bg1"/>
              </a:solidFill>
              <a:latin typeface="+mn-lt"/>
            </a:endParaRPr>
          </a:p>
        </p:txBody>
      </p:sp>
      <p:sp>
        <p:nvSpPr>
          <p:cNvPr id="9" name="TextBox 8"/>
          <p:cNvSpPr txBox="1"/>
          <p:nvPr/>
        </p:nvSpPr>
        <p:spPr>
          <a:xfrm>
            <a:off x="1051100" y="3125948"/>
            <a:ext cx="4701517" cy="1200329"/>
          </a:xfrm>
          <a:prstGeom prst="rect">
            <a:avLst/>
          </a:prstGeom>
          <a:noFill/>
        </p:spPr>
        <p:txBody>
          <a:bodyPr wrap="square" rtlCol="0">
            <a:spAutoFit/>
          </a:bodyPr>
          <a:lstStyle/>
          <a:p>
            <a:r>
              <a:rPr lang="en-US" sz="2400" dirty="0">
                <a:solidFill>
                  <a:schemeClr val="bg1"/>
                </a:solidFill>
              </a:rPr>
              <a:t>Please go to the Quiz browser </a:t>
            </a:r>
            <a:br>
              <a:rPr lang="en-US" sz="2400" dirty="0">
                <a:solidFill>
                  <a:schemeClr val="bg1"/>
                </a:solidFill>
              </a:rPr>
            </a:br>
            <a:r>
              <a:rPr lang="en-US" sz="2400" dirty="0">
                <a:solidFill>
                  <a:schemeClr val="bg1"/>
                </a:solidFill>
              </a:rPr>
              <a:t>and answer the Quiz questions for </a:t>
            </a:r>
            <a:r>
              <a:rPr lang="en-US" sz="2400" b="1" dirty="0">
                <a:solidFill>
                  <a:schemeClr val="bg1"/>
                </a:solidFill>
              </a:rPr>
              <a:t>Section Three (questions 9 - 12).</a:t>
            </a:r>
          </a:p>
        </p:txBody>
      </p:sp>
      <p:sp>
        <p:nvSpPr>
          <p:cNvPr id="10" name="TextBox 9"/>
          <p:cNvSpPr txBox="1"/>
          <p:nvPr/>
        </p:nvSpPr>
        <p:spPr>
          <a:xfrm>
            <a:off x="6187365" y="3125947"/>
            <a:ext cx="4970630" cy="1200329"/>
          </a:xfrm>
          <a:prstGeom prst="rect">
            <a:avLst/>
          </a:prstGeom>
          <a:noFill/>
        </p:spPr>
        <p:txBody>
          <a:bodyPr wrap="square" rtlCol="0">
            <a:spAutoFit/>
          </a:bodyPr>
          <a:lstStyle/>
          <a:p>
            <a:r>
              <a:rPr lang="en-US" sz="2400" dirty="0">
                <a:solidFill>
                  <a:schemeClr val="bg1"/>
                </a:solidFill>
              </a:rPr>
              <a:t>After you have answered these four questions, return to to the Training Toolkit to read </a:t>
            </a:r>
            <a:r>
              <a:rPr lang="en-US" sz="2400" b="1" dirty="0">
                <a:solidFill>
                  <a:schemeClr val="bg1"/>
                </a:solidFill>
              </a:rPr>
              <a:t>Section Four</a:t>
            </a:r>
            <a:r>
              <a:rPr lang="en-US" sz="2400" dirty="0">
                <a:solidFill>
                  <a:schemeClr val="bg1"/>
                </a:solidFill>
              </a:rPr>
              <a:t>.</a:t>
            </a:r>
          </a:p>
        </p:txBody>
      </p:sp>
      <p:sp>
        <p:nvSpPr>
          <p:cNvPr id="12" name="Title 1"/>
          <p:cNvSpPr txBox="1">
            <a:spLocks/>
          </p:cNvSpPr>
          <p:nvPr/>
        </p:nvSpPr>
        <p:spPr>
          <a:xfrm>
            <a:off x="0" y="686313"/>
            <a:ext cx="12192000" cy="5544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algn="ctr"/>
            <a:r>
              <a:rPr lang="en-AU" sz="3600" dirty="0">
                <a:solidFill>
                  <a:schemeClr val="bg1"/>
                </a:solidFill>
                <a:latin typeface="+mn-lt"/>
                <a:sym typeface="Arial"/>
              </a:rPr>
              <a:t>QUIZ: SECTION THREE</a:t>
            </a:r>
            <a:endParaRPr lang="en-US" sz="3600" dirty="0">
              <a:solidFill>
                <a:schemeClr val="bg1"/>
              </a:solidFill>
              <a:latin typeface="+mn-lt"/>
            </a:endParaRPr>
          </a:p>
        </p:txBody>
      </p:sp>
    </p:spTree>
    <p:extLst>
      <p:ext uri="{BB962C8B-B14F-4D97-AF65-F5344CB8AC3E}">
        <p14:creationId xmlns:p14="http://schemas.microsoft.com/office/powerpoint/2010/main" val="1138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304876"/>
            <a:ext cx="4052637" cy="1151682"/>
          </a:xfrm>
        </p:spPr>
        <p:txBody>
          <a:bodyPr>
            <a:noAutofit/>
          </a:bodyPr>
          <a:lstStyle/>
          <a:p>
            <a:r>
              <a:rPr lang="en-AU" dirty="0">
                <a:sym typeface="Arial"/>
              </a:rPr>
              <a:t>PREVALENCE OF DOMESTIC AND FAMILY VIOLENCE IN AUSTRALIA</a:t>
            </a:r>
            <a:endParaRPr lang="en-US" dirty="0"/>
          </a:p>
        </p:txBody>
      </p:sp>
      <p:sp>
        <p:nvSpPr>
          <p:cNvPr id="3" name="Text Placeholder 2"/>
          <p:cNvSpPr>
            <a:spLocks noGrp="1"/>
          </p:cNvSpPr>
          <p:nvPr>
            <p:ph type="body" sz="quarter" idx="13"/>
          </p:nvPr>
        </p:nvSpPr>
        <p:spPr>
          <a:xfrm>
            <a:off x="844216" y="3110593"/>
            <a:ext cx="4473575" cy="1824014"/>
          </a:xfrm>
        </p:spPr>
        <p:txBody>
          <a:bodyPr>
            <a:noAutofit/>
          </a:bodyPr>
          <a:lstStyle/>
          <a:p>
            <a:pPr marL="193675" lvl="0" indent="-193675">
              <a:lnSpc>
                <a:spcPct val="100000"/>
              </a:lnSpc>
              <a:buFont typeface="Arial" charset="0"/>
              <a:buChar char="•"/>
            </a:pPr>
            <a:r>
              <a:rPr lang="en-US" dirty="0"/>
              <a:t>More </a:t>
            </a:r>
            <a:r>
              <a:rPr lang="en-US" dirty="0">
                <a:sym typeface="Arial"/>
              </a:rPr>
              <a:t>than 70% of women with disabilities are victims of violent sexual encounters (compared to 20% of women without a disability).</a:t>
            </a:r>
            <a:endParaRPr lang="en-US" dirty="0"/>
          </a:p>
        </p:txBody>
      </p:sp>
      <p:sp>
        <p:nvSpPr>
          <p:cNvPr id="4" name="Text Placeholder 3"/>
          <p:cNvSpPr>
            <a:spLocks noGrp="1"/>
          </p:cNvSpPr>
          <p:nvPr>
            <p:ph type="body" sz="quarter" idx="14"/>
          </p:nvPr>
        </p:nvSpPr>
        <p:spPr>
          <a:xfrm>
            <a:off x="6806534" y="3110593"/>
            <a:ext cx="4473575" cy="1067269"/>
          </a:xfrm>
        </p:spPr>
        <p:txBody>
          <a:bodyPr>
            <a:noAutofit/>
          </a:bodyPr>
          <a:lstStyle/>
          <a:p>
            <a:pPr marL="187325" indent="-173038">
              <a:lnSpc>
                <a:spcPct val="100000"/>
              </a:lnSpc>
              <a:spcBef>
                <a:spcPts val="1001"/>
              </a:spcBef>
              <a:buClr>
                <a:schemeClr val="dk1"/>
              </a:buClr>
              <a:buSzPct val="100000"/>
            </a:pPr>
            <a:r>
              <a:rPr lang="en-US" dirty="0"/>
              <a:t>90</a:t>
            </a:r>
            <a:r>
              <a:rPr lang="en-US" dirty="0">
                <a:sym typeface="Arial"/>
              </a:rPr>
              <a:t>% of women with intellectual disabilities have been subjected to sexual abuse.</a:t>
            </a:r>
            <a:endParaRPr lang="en-US" dirty="0"/>
          </a:p>
        </p:txBody>
      </p:sp>
      <p:sp>
        <p:nvSpPr>
          <p:cNvPr id="6" name="Slide Number Placeholder 5"/>
          <p:cNvSpPr>
            <a:spLocks noGrp="1"/>
          </p:cNvSpPr>
          <p:nvPr>
            <p:ph type="sldNum" sz="quarter" idx="12"/>
          </p:nvPr>
        </p:nvSpPr>
        <p:spPr/>
        <p:txBody>
          <a:bodyPr/>
          <a:lstStyle/>
          <a:p>
            <a:fld id="{BE36C05A-3BCA-2E4F-9AE8-4F07F2F5E153}" type="slidenum">
              <a:rPr lang="en-US" smtClean="0"/>
              <a:t>6</a:t>
            </a:fld>
            <a:endParaRPr lang="en-US"/>
          </a:p>
        </p:txBody>
      </p:sp>
    </p:spTree>
    <p:extLst>
      <p:ext uri="{BB962C8B-B14F-4D97-AF65-F5344CB8AC3E}">
        <p14:creationId xmlns:p14="http://schemas.microsoft.com/office/powerpoint/2010/main" val="6019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a:t>Section Four</a:t>
            </a:r>
          </a:p>
        </p:txBody>
      </p:sp>
      <p:sp>
        <p:nvSpPr>
          <p:cNvPr id="3" name="Text Placeholder 2"/>
          <p:cNvSpPr>
            <a:spLocks noGrp="1"/>
          </p:cNvSpPr>
          <p:nvPr>
            <p:ph type="body" sz="quarter" idx="10"/>
          </p:nvPr>
        </p:nvSpPr>
        <p:spPr/>
        <p:txBody>
          <a:bodyPr/>
          <a:lstStyle/>
          <a:p>
            <a:r>
              <a:rPr lang="en-US" dirty="0"/>
              <a:t>REFERRAL PROCESS</a:t>
            </a:r>
          </a:p>
        </p:txBody>
      </p:sp>
    </p:spTree>
    <p:extLst>
      <p:ext uri="{BB962C8B-B14F-4D97-AF65-F5344CB8AC3E}">
        <p14:creationId xmlns:p14="http://schemas.microsoft.com/office/powerpoint/2010/main" val="356409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087021"/>
            <a:ext cx="6656722" cy="356018"/>
          </a:xfrm>
        </p:spPr>
        <p:txBody>
          <a:bodyPr>
            <a:noAutofit/>
          </a:bodyPr>
          <a:lstStyle/>
          <a:p>
            <a:r>
              <a:rPr lang="en-US" dirty="0"/>
              <a:t>DUTY OF </a:t>
            </a:r>
            <a:r>
              <a:rPr lang="en-US"/>
              <a:t>CARE AND </a:t>
            </a:r>
            <a:r>
              <a:rPr lang="en-US" dirty="0"/>
              <a:t>RESPONSIBILITY</a:t>
            </a:r>
          </a:p>
        </p:txBody>
      </p:sp>
      <p:sp>
        <p:nvSpPr>
          <p:cNvPr id="3" name="Slide Number Placeholder 2"/>
          <p:cNvSpPr>
            <a:spLocks noGrp="1"/>
          </p:cNvSpPr>
          <p:nvPr>
            <p:ph type="sldNum" sz="quarter" idx="12"/>
          </p:nvPr>
        </p:nvSpPr>
        <p:spPr/>
        <p:txBody>
          <a:bodyPr/>
          <a:lstStyle/>
          <a:p>
            <a:fld id="{BE36C05A-3BCA-2E4F-9AE8-4F07F2F5E153}" type="slidenum">
              <a:rPr lang="en-US" smtClean="0"/>
              <a:t>61</a:t>
            </a:fld>
            <a:endParaRPr lang="en-US" dirty="0"/>
          </a:p>
        </p:txBody>
      </p:sp>
      <p:sp>
        <p:nvSpPr>
          <p:cNvPr id="5" name="Content Placeholder 4"/>
          <p:cNvSpPr>
            <a:spLocks noGrp="1"/>
          </p:cNvSpPr>
          <p:nvPr>
            <p:ph sz="quarter" idx="14"/>
          </p:nvPr>
        </p:nvSpPr>
        <p:spPr>
          <a:xfrm>
            <a:off x="844217" y="2215732"/>
            <a:ext cx="4756484" cy="1813835"/>
          </a:xfrm>
        </p:spPr>
        <p:txBody>
          <a:bodyPr>
            <a:noAutofit/>
          </a:bodyPr>
          <a:lstStyle/>
          <a:p>
            <a:pPr marL="0" lvl="0" indent="0">
              <a:lnSpc>
                <a:spcPct val="100000"/>
              </a:lnSpc>
              <a:spcBef>
                <a:spcPts val="1001"/>
              </a:spcBef>
              <a:buClr>
                <a:schemeClr val="dk1"/>
              </a:buClr>
              <a:buSzPts val="2800"/>
              <a:buNone/>
            </a:pPr>
            <a:r>
              <a:rPr lang="en-US" dirty="0">
                <a:ea typeface="Arial"/>
                <a:cs typeface="Arial"/>
                <a:sym typeface="Arial"/>
              </a:rPr>
              <a:t>Frontline workers have a duty of care to report incidents of violence and exploitation to the </a:t>
            </a:r>
            <a:r>
              <a:rPr lang="en-US" dirty="0" err="1">
                <a:ea typeface="Arial"/>
                <a:cs typeface="Arial"/>
                <a:sym typeface="Arial"/>
              </a:rPr>
              <a:t>organisations</a:t>
            </a:r>
            <a:r>
              <a:rPr lang="en-US" dirty="0">
                <a:ea typeface="Arial"/>
                <a:cs typeface="Arial"/>
                <a:sym typeface="Arial"/>
              </a:rPr>
              <a:t> (NDIS provider) or management that they are contracted to work for.</a:t>
            </a:r>
            <a:endParaRPr lang="en-US" dirty="0"/>
          </a:p>
        </p:txBody>
      </p:sp>
      <p:sp>
        <p:nvSpPr>
          <p:cNvPr id="6" name="TextBox 5"/>
          <p:cNvSpPr txBox="1"/>
          <p:nvPr/>
        </p:nvSpPr>
        <p:spPr>
          <a:xfrm>
            <a:off x="6309656" y="2215732"/>
            <a:ext cx="4534557" cy="1938992"/>
          </a:xfrm>
          <a:prstGeom prst="rect">
            <a:avLst/>
          </a:prstGeom>
          <a:noFill/>
        </p:spPr>
        <p:txBody>
          <a:bodyPr wrap="square" rtlCol="0">
            <a:spAutoFit/>
          </a:bodyPr>
          <a:lstStyle/>
          <a:p>
            <a:r>
              <a:rPr lang="en-US" sz="2400" dirty="0">
                <a:ea typeface="Arial"/>
                <a:cs typeface="Arial"/>
                <a:sym typeface="Arial"/>
              </a:rPr>
              <a:t>The framework of the NDIS Code of Conduct – Guidance to Workers 2019 supports the workers in their response and actions when reporting an incident.</a:t>
            </a:r>
            <a:endParaRPr lang="en-US" sz="2400" dirty="0"/>
          </a:p>
        </p:txBody>
      </p:sp>
    </p:spTree>
    <p:extLst>
      <p:ext uri="{BB962C8B-B14F-4D97-AF65-F5344CB8AC3E}">
        <p14:creationId xmlns:p14="http://schemas.microsoft.com/office/powerpoint/2010/main" val="15687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latin typeface="+mn-lt"/>
                <a:ea typeface="Arial"/>
                <a:cs typeface="Arial"/>
                <a:sym typeface="Arial"/>
              </a:rPr>
              <a:t>WHAT IS DUTY OF CARE?</a:t>
            </a:r>
            <a:endParaRPr lang="en-US" dirty="0">
              <a:latin typeface="+mn-lt"/>
            </a:endParaRP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62</a:t>
            </a:fld>
            <a:endParaRPr lang="en-US" dirty="0">
              <a:solidFill>
                <a:schemeClr val="tx1"/>
              </a:solidFill>
            </a:endParaRPr>
          </a:p>
        </p:txBody>
      </p:sp>
      <p:sp>
        <p:nvSpPr>
          <p:cNvPr id="4" name="Text Placeholder 3"/>
          <p:cNvSpPr>
            <a:spLocks noGrp="1"/>
          </p:cNvSpPr>
          <p:nvPr>
            <p:ph type="body" sz="quarter" idx="13"/>
          </p:nvPr>
        </p:nvSpPr>
        <p:spPr>
          <a:xfrm>
            <a:off x="844216" y="1949200"/>
            <a:ext cx="9561025" cy="1077779"/>
          </a:xfrm>
        </p:spPr>
        <p:txBody>
          <a:bodyPr>
            <a:noAutofit/>
          </a:bodyPr>
          <a:lstStyle/>
          <a:p>
            <a:pPr>
              <a:lnSpc>
                <a:spcPct val="100000"/>
              </a:lnSpc>
            </a:pPr>
            <a:r>
              <a:rPr lang="en-AU" dirty="0">
                <a:solidFill>
                  <a:schemeClr val="dk1"/>
                </a:solidFill>
                <a:ea typeface="Tahoma"/>
                <a:cs typeface="Tahoma"/>
                <a:sym typeface="Tahoma"/>
              </a:rPr>
              <a:t>‘</a:t>
            </a:r>
            <a:r>
              <a:rPr lang="en-AU" dirty="0">
                <a:solidFill>
                  <a:schemeClr val="dk1"/>
                </a:solidFill>
                <a:ea typeface="Arial"/>
                <a:cs typeface="Arial"/>
                <a:sym typeface="Arial"/>
              </a:rPr>
              <a:t>A disability support worker has a duty of care to the person with a disability that they are supporting and others in the general community when working within a community environment.’</a:t>
            </a:r>
            <a:endParaRPr lang="en-US" dirty="0"/>
          </a:p>
        </p:txBody>
      </p:sp>
      <p:sp>
        <p:nvSpPr>
          <p:cNvPr id="5" name="Text Placeholder 3"/>
          <p:cNvSpPr txBox="1">
            <a:spLocks/>
          </p:cNvSpPr>
          <p:nvPr/>
        </p:nvSpPr>
        <p:spPr>
          <a:xfrm>
            <a:off x="844215" y="3385221"/>
            <a:ext cx="9561025" cy="71381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AU" dirty="0">
                <a:solidFill>
                  <a:schemeClr val="dk1"/>
                </a:solidFill>
                <a:ea typeface="Arial"/>
                <a:cs typeface="Arial"/>
                <a:sym typeface="Arial"/>
              </a:rPr>
              <a:t>‘A duty of care is breached if a person behaves unreasonably or fails to act (which can also be unreasonable in a particular situation).’</a:t>
            </a:r>
            <a:endParaRPr lang="en-US" dirty="0"/>
          </a:p>
        </p:txBody>
      </p:sp>
      <p:sp>
        <p:nvSpPr>
          <p:cNvPr id="6" name="Text Placeholder 3"/>
          <p:cNvSpPr txBox="1">
            <a:spLocks/>
          </p:cNvSpPr>
          <p:nvPr/>
        </p:nvSpPr>
        <p:spPr>
          <a:xfrm>
            <a:off x="844214" y="4457277"/>
            <a:ext cx="9561025" cy="33544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lnSpc>
                <a:spcPct val="100000"/>
              </a:lnSpc>
              <a:spcBef>
                <a:spcPts val="800"/>
              </a:spcBef>
              <a:buClr>
                <a:srgbClr val="000000"/>
              </a:buClr>
              <a:buSzPts val="2800"/>
            </a:pPr>
            <a:r>
              <a:rPr lang="en-AU" dirty="0">
                <a:solidFill>
                  <a:schemeClr val="dk1"/>
                </a:solidFill>
                <a:ea typeface="Arial"/>
                <a:cs typeface="Arial"/>
                <a:sym typeface="Arial"/>
              </a:rPr>
              <a:t>‘A duty of care can be breached either by action or inaction.’</a:t>
            </a:r>
            <a:endParaRPr lang="en-AU" sz="1200" dirty="0">
              <a:solidFill>
                <a:srgbClr val="000000"/>
              </a:solidFill>
              <a:ea typeface="Arial"/>
              <a:cs typeface="Arial"/>
              <a:sym typeface="Arial"/>
            </a:endParaRPr>
          </a:p>
        </p:txBody>
      </p:sp>
      <p:sp>
        <p:nvSpPr>
          <p:cNvPr id="7" name="TextBox 6"/>
          <p:cNvSpPr txBox="1"/>
          <p:nvPr/>
        </p:nvSpPr>
        <p:spPr>
          <a:xfrm>
            <a:off x="844216" y="5876887"/>
            <a:ext cx="3664722" cy="258532"/>
          </a:xfrm>
          <a:prstGeom prst="rect">
            <a:avLst/>
          </a:prstGeom>
          <a:noFill/>
        </p:spPr>
        <p:txBody>
          <a:bodyPr wrap="square" rtlCol="0">
            <a:spAutoFit/>
          </a:bodyPr>
          <a:lstStyle/>
          <a:p>
            <a:pPr lvl="0">
              <a:lnSpc>
                <a:spcPct val="90000"/>
              </a:lnSpc>
              <a:spcBef>
                <a:spcPts val="1001"/>
              </a:spcBef>
              <a:buClr>
                <a:schemeClr val="dk1"/>
              </a:buClr>
              <a:buSzPct val="100000"/>
            </a:pPr>
            <a:r>
              <a:rPr lang="en-AU" sz="1200" dirty="0">
                <a:solidFill>
                  <a:schemeClr val="tx1">
                    <a:lumMod val="50000"/>
                    <a:lumOff val="50000"/>
                  </a:schemeClr>
                </a:solidFill>
                <a:ea typeface="Arial"/>
                <a:cs typeface="Arial"/>
                <a:sym typeface="Arial"/>
              </a:rPr>
              <a:t>CODA Disability Support Association, Qld</a:t>
            </a:r>
            <a:endParaRPr lang="en-AU" sz="1200" dirty="0">
              <a:solidFill>
                <a:schemeClr val="tx1">
                  <a:lumMod val="50000"/>
                  <a:lumOff val="50000"/>
                </a:schemeClr>
              </a:solidFill>
            </a:endParaRPr>
          </a:p>
        </p:txBody>
      </p:sp>
    </p:spTree>
    <p:extLst>
      <p:ext uri="{BB962C8B-B14F-4D97-AF65-F5344CB8AC3E}">
        <p14:creationId xmlns:p14="http://schemas.microsoft.com/office/powerpoint/2010/main" val="566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95AB9-936D-57C9-C018-5D26980A029C}"/>
              </a:ext>
            </a:extLst>
          </p:cNvPr>
          <p:cNvSpPr>
            <a:spLocks noGrp="1"/>
          </p:cNvSpPr>
          <p:nvPr>
            <p:ph type="sldNum" sz="quarter" idx="12"/>
          </p:nvPr>
        </p:nvSpPr>
        <p:spPr/>
        <p:txBody>
          <a:bodyPr/>
          <a:lstStyle/>
          <a:p>
            <a:fld id="{BE36C05A-3BCA-2E4F-9AE8-4F07F2F5E153}" type="slidenum">
              <a:rPr lang="en-US" smtClean="0"/>
              <a:t>63</a:t>
            </a:fld>
            <a:endParaRPr lang="en-US"/>
          </a:p>
        </p:txBody>
      </p:sp>
      <p:sp>
        <p:nvSpPr>
          <p:cNvPr id="6" name="Title 2">
            <a:extLst>
              <a:ext uri="{FF2B5EF4-FFF2-40B4-BE49-F238E27FC236}">
                <a16:creationId xmlns:a16="http://schemas.microsoft.com/office/drawing/2014/main" id="{60153EB0-D574-B7A7-2601-5A85D13387CA}"/>
              </a:ext>
            </a:extLst>
          </p:cNvPr>
          <p:cNvSpPr>
            <a:spLocks noGrp="1"/>
          </p:cNvSpPr>
          <p:nvPr>
            <p:ph type="title"/>
          </p:nvPr>
        </p:nvSpPr>
        <p:spPr>
          <a:xfrm>
            <a:off x="844216" y="1087021"/>
            <a:ext cx="4052637" cy="392864"/>
          </a:xfrm>
        </p:spPr>
        <p:txBody>
          <a:bodyPr>
            <a:noAutofit/>
          </a:bodyPr>
          <a:lstStyle/>
          <a:p>
            <a:r>
              <a:rPr lang="en-AU" dirty="0">
                <a:latin typeface="+mn-lt"/>
                <a:ea typeface="Arial"/>
                <a:cs typeface="Arial"/>
                <a:sym typeface="Arial"/>
              </a:rPr>
              <a:t>REFERRAL PROCESS</a:t>
            </a:r>
            <a:endParaRPr lang="en-US" dirty="0">
              <a:latin typeface="+mn-lt"/>
            </a:endParaRPr>
          </a:p>
        </p:txBody>
      </p:sp>
      <p:sp>
        <p:nvSpPr>
          <p:cNvPr id="7" name="Text Placeholder 3">
            <a:extLst>
              <a:ext uri="{FF2B5EF4-FFF2-40B4-BE49-F238E27FC236}">
                <a16:creationId xmlns:a16="http://schemas.microsoft.com/office/drawing/2014/main" id="{6EEBC561-DBCC-407B-B6F0-1B94324FBEC5}"/>
              </a:ext>
            </a:extLst>
          </p:cNvPr>
          <p:cNvSpPr>
            <a:spLocks noGrp="1"/>
          </p:cNvSpPr>
          <p:nvPr>
            <p:ph type="body" sz="quarter" idx="13"/>
          </p:nvPr>
        </p:nvSpPr>
        <p:spPr>
          <a:xfrm>
            <a:off x="844216" y="1949200"/>
            <a:ext cx="4232281" cy="1519214"/>
          </a:xfrm>
        </p:spPr>
        <p:txBody>
          <a:bodyPr>
            <a:noAutofit/>
          </a:bodyPr>
          <a:lstStyle/>
          <a:p>
            <a:pPr lvl="0">
              <a:lnSpc>
                <a:spcPct val="100000"/>
              </a:lnSpc>
              <a:spcBef>
                <a:spcPts val="0"/>
              </a:spcBef>
              <a:buClr>
                <a:schemeClr val="dk1"/>
              </a:buClr>
              <a:buSzPts val="2800"/>
            </a:pPr>
            <a:r>
              <a:rPr lang="en-AU" dirty="0">
                <a:ea typeface="Arial"/>
                <a:cs typeface="Arial"/>
                <a:sym typeface="Arial"/>
              </a:rPr>
              <a:t>In this next group of slides we are going to use the </a:t>
            </a:r>
            <a:r>
              <a:rPr lang="en-AU" dirty="0" err="1">
                <a:ea typeface="Arial"/>
                <a:cs typeface="Arial"/>
                <a:sym typeface="Arial"/>
              </a:rPr>
              <a:t>Jasmina</a:t>
            </a:r>
            <a:r>
              <a:rPr lang="en-AU" dirty="0">
                <a:ea typeface="Arial"/>
                <a:cs typeface="Arial"/>
                <a:sym typeface="Arial"/>
              </a:rPr>
              <a:t> Case Study from section 2 to focus on a practical guide to navigate the referral process.</a:t>
            </a:r>
            <a:endParaRPr lang="en-AU" dirty="0"/>
          </a:p>
        </p:txBody>
      </p:sp>
      <p:sp>
        <p:nvSpPr>
          <p:cNvPr id="8" name="Text Placeholder 4">
            <a:extLst>
              <a:ext uri="{FF2B5EF4-FFF2-40B4-BE49-F238E27FC236}">
                <a16:creationId xmlns:a16="http://schemas.microsoft.com/office/drawing/2014/main" id="{A3A6F893-C0C0-5759-C15F-E78748EEE5BF}"/>
              </a:ext>
            </a:extLst>
          </p:cNvPr>
          <p:cNvSpPr>
            <a:spLocks noGrp="1"/>
          </p:cNvSpPr>
          <p:nvPr>
            <p:ph type="body" sz="quarter" idx="14"/>
          </p:nvPr>
        </p:nvSpPr>
        <p:spPr>
          <a:xfrm>
            <a:off x="6687553" y="1949198"/>
            <a:ext cx="5089288" cy="2923743"/>
          </a:xfrm>
        </p:spPr>
        <p:txBody>
          <a:bodyPr>
            <a:noAutofit/>
          </a:bodyPr>
          <a:lstStyle/>
          <a:p>
            <a:pPr marL="0" lvl="0" indent="0">
              <a:lnSpc>
                <a:spcPct val="100000"/>
              </a:lnSpc>
              <a:buNone/>
            </a:pPr>
            <a:r>
              <a:rPr lang="en-AU" dirty="0">
                <a:ea typeface="Arial"/>
                <a:cs typeface="Arial"/>
                <a:sym typeface="Arial"/>
              </a:rPr>
              <a:t>The following scenario (Case Study: </a:t>
            </a:r>
            <a:r>
              <a:rPr lang="en-AU" dirty="0" err="1">
                <a:ea typeface="Arial"/>
                <a:cs typeface="Arial"/>
                <a:sym typeface="Arial"/>
              </a:rPr>
              <a:t>Jasmina</a:t>
            </a:r>
            <a:r>
              <a:rPr lang="en-AU" dirty="0">
                <a:ea typeface="Arial"/>
                <a:cs typeface="Arial"/>
                <a:sym typeface="Arial"/>
              </a:rPr>
              <a:t>) outlines </a:t>
            </a:r>
            <a:r>
              <a:rPr lang="en-AU" dirty="0" err="1">
                <a:ea typeface="Arial"/>
                <a:cs typeface="Arial"/>
                <a:sym typeface="Arial"/>
              </a:rPr>
              <a:t>Jasmina’s</a:t>
            </a:r>
            <a:r>
              <a:rPr lang="en-AU" dirty="0">
                <a:ea typeface="Arial"/>
                <a:cs typeface="Arial"/>
                <a:sym typeface="Arial"/>
              </a:rPr>
              <a:t> experience of abuse within an intimate relationship with Joe, along with possible referral pathways for </a:t>
            </a:r>
            <a:r>
              <a:rPr lang="en-AU" dirty="0" err="1">
                <a:ea typeface="Arial"/>
                <a:cs typeface="Arial"/>
                <a:sym typeface="Arial"/>
              </a:rPr>
              <a:t>Jasmina</a:t>
            </a:r>
            <a:r>
              <a:rPr lang="en-AU" dirty="0">
                <a:ea typeface="Arial"/>
                <a:cs typeface="Arial"/>
                <a:sym typeface="Arial"/>
              </a:rPr>
              <a:t>. There may be other services or support networks available to </a:t>
            </a:r>
            <a:r>
              <a:rPr lang="en-AU" dirty="0" err="1">
                <a:ea typeface="Arial"/>
                <a:cs typeface="Arial"/>
                <a:sym typeface="Arial"/>
              </a:rPr>
              <a:t>Jasmina</a:t>
            </a:r>
            <a:r>
              <a:rPr lang="en-AU" dirty="0">
                <a:ea typeface="Arial"/>
                <a:cs typeface="Arial"/>
                <a:sym typeface="Arial"/>
              </a:rPr>
              <a:t> in her local area.</a:t>
            </a:r>
            <a:endParaRPr lang="en-US" dirty="0"/>
          </a:p>
        </p:txBody>
      </p:sp>
    </p:spTree>
    <p:extLst>
      <p:ext uri="{BB962C8B-B14F-4D97-AF65-F5344CB8AC3E}">
        <p14:creationId xmlns:p14="http://schemas.microsoft.com/office/powerpoint/2010/main" val="10182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960897"/>
            <a:ext cx="6070934" cy="392864"/>
          </a:xfrm>
        </p:spPr>
        <p:txBody>
          <a:bodyPr>
            <a:noAutofit/>
          </a:bodyPr>
          <a:lstStyle/>
          <a:p>
            <a:r>
              <a:rPr lang="en-US" dirty="0"/>
              <a:t>REFERRAL PROCESS</a:t>
            </a:r>
            <a:br>
              <a:rPr lang="en-US" dirty="0"/>
            </a:br>
            <a:r>
              <a:rPr lang="en-US" dirty="0"/>
              <a:t>Case Study ‘</a:t>
            </a:r>
            <a:r>
              <a:rPr lang="en-US" dirty="0" err="1"/>
              <a:t>Jasmina</a:t>
            </a:r>
            <a:r>
              <a:rPr lang="en-US" dirty="0"/>
              <a:t>’</a:t>
            </a:r>
            <a:r>
              <a:rPr lang="en-US" sz="2400" dirty="0"/>
              <a:t> </a:t>
            </a:r>
            <a:r>
              <a:rPr lang="en-US" sz="1800" dirty="0">
                <a:solidFill>
                  <a:schemeClr val="tx1"/>
                </a:solidFill>
              </a:rPr>
              <a:t>(Refer to video slide 33)</a:t>
            </a:r>
            <a:endParaRPr lang="en-US" sz="1800" dirty="0"/>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64</a:t>
            </a:fld>
            <a:endParaRPr lang="en-US" dirty="0">
              <a:solidFill>
                <a:schemeClr val="tx1"/>
              </a:solidFill>
            </a:endParaRPr>
          </a:p>
        </p:txBody>
      </p:sp>
      <p:sp>
        <p:nvSpPr>
          <p:cNvPr id="4" name="Text Placeholder 3"/>
          <p:cNvSpPr>
            <a:spLocks noGrp="1"/>
          </p:cNvSpPr>
          <p:nvPr>
            <p:ph type="body" sz="quarter" idx="13"/>
          </p:nvPr>
        </p:nvSpPr>
        <p:spPr>
          <a:xfrm>
            <a:off x="844216" y="1823076"/>
            <a:ext cx="10081287" cy="4246648"/>
          </a:xfrm>
        </p:spPr>
        <p:txBody>
          <a:bodyPr wrap="square" bIns="503999" numCol="2" spcCol="540000">
            <a:noAutofit/>
          </a:bodyPr>
          <a:lstStyle/>
          <a:p>
            <a:pPr lvl="0">
              <a:lnSpc>
                <a:spcPct val="100000"/>
              </a:lnSpc>
              <a:spcBef>
                <a:spcPts val="0"/>
              </a:spcBef>
              <a:buClr>
                <a:srgbClr val="92D050"/>
              </a:buClr>
              <a:buSzPts val="2000"/>
            </a:pPr>
            <a:r>
              <a:rPr lang="en-AU" dirty="0" err="1">
                <a:ea typeface="Arial"/>
                <a:cs typeface="Arial"/>
                <a:sym typeface="Arial"/>
              </a:rPr>
              <a:t>Jasmina</a:t>
            </a:r>
            <a:r>
              <a:rPr lang="en-AU" dirty="0">
                <a:ea typeface="Arial"/>
                <a:cs typeface="Arial"/>
                <a:sym typeface="Arial"/>
              </a:rPr>
              <a:t> is 28 years old and is visually impaired. </a:t>
            </a:r>
            <a:r>
              <a:rPr lang="en-AU" dirty="0" err="1">
                <a:ea typeface="Arial"/>
                <a:cs typeface="Arial"/>
                <a:sym typeface="Arial"/>
              </a:rPr>
              <a:t>Jasmina</a:t>
            </a:r>
            <a:r>
              <a:rPr lang="en-AU" dirty="0">
                <a:ea typeface="Arial"/>
                <a:cs typeface="Arial"/>
                <a:sym typeface="Arial"/>
              </a:rPr>
              <a:t> relies on her guide dog Lucy and her computer for everyday tasks. </a:t>
            </a:r>
            <a:r>
              <a:rPr lang="en-AU" dirty="0" err="1">
                <a:ea typeface="Arial"/>
                <a:cs typeface="Arial"/>
                <a:sym typeface="Arial"/>
              </a:rPr>
              <a:t>Jasmina</a:t>
            </a:r>
            <a:r>
              <a:rPr lang="en-AU" dirty="0">
                <a:ea typeface="Arial"/>
                <a:cs typeface="Arial"/>
                <a:sym typeface="Arial"/>
              </a:rPr>
              <a:t> has been with her partner Joe for three years. They met at university where they were both studying their undergraduate degrees. </a:t>
            </a:r>
            <a:r>
              <a:rPr lang="en-AU" dirty="0" err="1">
                <a:ea typeface="Arial"/>
                <a:cs typeface="Arial"/>
                <a:sym typeface="Arial"/>
              </a:rPr>
              <a:t>Jasmina</a:t>
            </a:r>
            <a:r>
              <a:rPr lang="en-AU" dirty="0">
                <a:ea typeface="Arial"/>
                <a:cs typeface="Arial"/>
                <a:sym typeface="Arial"/>
              </a:rPr>
              <a:t> continued her education by studying a PhD in classical literature.</a:t>
            </a:r>
          </a:p>
          <a:p>
            <a:pPr lvl="0">
              <a:lnSpc>
                <a:spcPct val="100000"/>
              </a:lnSpc>
              <a:spcBef>
                <a:spcPts val="1001"/>
              </a:spcBef>
              <a:buClr>
                <a:srgbClr val="92D050"/>
              </a:buClr>
              <a:buSzPts val="2000"/>
            </a:pPr>
            <a:r>
              <a:rPr lang="en-AU" dirty="0" err="1">
                <a:ea typeface="Arial"/>
                <a:cs typeface="Arial"/>
                <a:sym typeface="Arial"/>
              </a:rPr>
              <a:t>Jasmina</a:t>
            </a:r>
            <a:r>
              <a:rPr lang="en-AU" dirty="0">
                <a:ea typeface="Arial"/>
                <a:cs typeface="Arial"/>
                <a:sym typeface="Arial"/>
              </a:rPr>
              <a:t> and Joe had a good relationship in the beginning; they laughed and Joe seemed to be understanding of </a:t>
            </a:r>
            <a:r>
              <a:rPr lang="en-AU" dirty="0" err="1">
                <a:ea typeface="Arial"/>
                <a:cs typeface="Arial"/>
                <a:sym typeface="Arial"/>
              </a:rPr>
              <a:t>Jasmina’s</a:t>
            </a:r>
            <a:r>
              <a:rPr lang="en-AU" dirty="0">
                <a:ea typeface="Arial"/>
                <a:cs typeface="Arial"/>
                <a:sym typeface="Arial"/>
              </a:rPr>
              <a:t> disability. It seemed the cracks only started to appear in their relationship after they were recently married.</a:t>
            </a:r>
            <a:endParaRPr lang="en-AU" dirty="0"/>
          </a:p>
        </p:txBody>
      </p:sp>
    </p:spTree>
    <p:extLst>
      <p:ext uri="{BB962C8B-B14F-4D97-AF65-F5344CB8AC3E}">
        <p14:creationId xmlns:p14="http://schemas.microsoft.com/office/powerpoint/2010/main" val="1202288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65</a:t>
            </a:fld>
            <a:endParaRPr lang="en-US" dirty="0">
              <a:solidFill>
                <a:schemeClr val="tx1"/>
              </a:solidFill>
            </a:endParaRPr>
          </a:p>
        </p:txBody>
      </p:sp>
      <p:sp>
        <p:nvSpPr>
          <p:cNvPr id="4" name="Text Placeholder 3"/>
          <p:cNvSpPr>
            <a:spLocks noGrp="1"/>
          </p:cNvSpPr>
          <p:nvPr>
            <p:ph type="body" sz="quarter" idx="13"/>
          </p:nvPr>
        </p:nvSpPr>
        <p:spPr>
          <a:xfrm>
            <a:off x="844216" y="1712716"/>
            <a:ext cx="10097053" cy="4498897"/>
          </a:xfrm>
        </p:spPr>
        <p:txBody>
          <a:bodyPr wrap="square" bIns="503999" numCol="2" spcCol="468000">
            <a:noAutofit/>
          </a:bodyPr>
          <a:lstStyle/>
          <a:p>
            <a:pPr lvl="0">
              <a:lnSpc>
                <a:spcPct val="100000"/>
              </a:lnSpc>
              <a:spcBef>
                <a:spcPts val="1001"/>
              </a:spcBef>
              <a:buClr>
                <a:srgbClr val="92D050"/>
              </a:buClr>
              <a:buSzPts val="2000"/>
            </a:pPr>
            <a:r>
              <a:rPr lang="en-AU" dirty="0">
                <a:ea typeface="Arial"/>
                <a:cs typeface="Arial"/>
                <a:sym typeface="Arial"/>
              </a:rPr>
              <a:t>Joe became controlling; denying </a:t>
            </a:r>
            <a:r>
              <a:rPr lang="en-AU" dirty="0" err="1">
                <a:ea typeface="Arial"/>
                <a:cs typeface="Arial"/>
                <a:sym typeface="Arial"/>
              </a:rPr>
              <a:t>Jasmina</a:t>
            </a:r>
            <a:r>
              <a:rPr lang="en-AU" dirty="0">
                <a:ea typeface="Arial"/>
                <a:cs typeface="Arial"/>
                <a:sym typeface="Arial"/>
              </a:rPr>
              <a:t> contact with her family and friends. </a:t>
            </a:r>
            <a:r>
              <a:rPr lang="en-AU" dirty="0" err="1">
                <a:ea typeface="Arial"/>
                <a:cs typeface="Arial"/>
                <a:sym typeface="Arial"/>
              </a:rPr>
              <a:t>Jasmina</a:t>
            </a:r>
            <a:r>
              <a:rPr lang="en-AU" dirty="0">
                <a:ea typeface="Arial"/>
                <a:cs typeface="Arial"/>
                <a:sym typeface="Arial"/>
              </a:rPr>
              <a:t> comes from a large family, family is very important to </a:t>
            </a:r>
            <a:r>
              <a:rPr lang="en-AU" dirty="0" err="1">
                <a:ea typeface="Arial"/>
                <a:cs typeface="Arial"/>
                <a:sym typeface="Arial"/>
              </a:rPr>
              <a:t>Jasmina</a:t>
            </a:r>
            <a:r>
              <a:rPr lang="en-AU" dirty="0">
                <a:ea typeface="Arial"/>
                <a:cs typeface="Arial"/>
                <a:sym typeface="Arial"/>
              </a:rPr>
              <a:t> so being isolated from them has made her feel vulnerable and scared.</a:t>
            </a:r>
            <a:endParaRPr lang="en-AU" dirty="0"/>
          </a:p>
          <a:p>
            <a:pPr lvl="0">
              <a:lnSpc>
                <a:spcPct val="100000"/>
              </a:lnSpc>
              <a:spcBef>
                <a:spcPts val="1001"/>
              </a:spcBef>
              <a:buClr>
                <a:srgbClr val="92D050"/>
              </a:buClr>
              <a:buSzPts val="2000"/>
            </a:pPr>
            <a:r>
              <a:rPr lang="en-AU" dirty="0">
                <a:ea typeface="Arial"/>
                <a:cs typeface="Arial"/>
                <a:sym typeface="Arial"/>
              </a:rPr>
              <a:t>The only time </a:t>
            </a:r>
            <a:r>
              <a:rPr lang="en-AU" dirty="0" err="1">
                <a:ea typeface="Arial"/>
                <a:cs typeface="Arial"/>
                <a:sym typeface="Arial"/>
              </a:rPr>
              <a:t>Jasmina</a:t>
            </a:r>
            <a:r>
              <a:rPr lang="en-AU" dirty="0">
                <a:ea typeface="Arial"/>
                <a:cs typeface="Arial"/>
                <a:sym typeface="Arial"/>
              </a:rPr>
              <a:t> would be allowed out on her own is when she went to supervision meetings with her professor at the university and meetings with her NDIS providers. </a:t>
            </a:r>
            <a:br>
              <a:rPr lang="en-AU" dirty="0">
                <a:ea typeface="Arial"/>
                <a:cs typeface="Arial"/>
                <a:sym typeface="Arial"/>
              </a:rPr>
            </a:br>
            <a:r>
              <a:rPr lang="en-AU" dirty="0">
                <a:ea typeface="Arial"/>
                <a:cs typeface="Arial"/>
                <a:sym typeface="Arial"/>
              </a:rPr>
              <a:t>Joe became jealous and more controlling and </a:t>
            </a:r>
            <a:r>
              <a:rPr lang="en-AU" dirty="0" err="1">
                <a:ea typeface="Arial"/>
                <a:cs typeface="Arial"/>
                <a:sym typeface="Arial"/>
              </a:rPr>
              <a:t>Jasmina</a:t>
            </a:r>
            <a:r>
              <a:rPr lang="en-AU" dirty="0">
                <a:ea typeface="Arial"/>
                <a:cs typeface="Arial"/>
                <a:sym typeface="Arial"/>
              </a:rPr>
              <a:t> is concerned that Joe may have put a tracker on her phone. Joe would also shift the furniture around and move objects while she was out. </a:t>
            </a:r>
            <a:r>
              <a:rPr lang="en-AU" dirty="0" err="1">
                <a:ea typeface="Arial"/>
                <a:cs typeface="Arial"/>
                <a:sym typeface="Arial"/>
              </a:rPr>
              <a:t>Jasmina</a:t>
            </a:r>
            <a:r>
              <a:rPr lang="en-AU" dirty="0">
                <a:ea typeface="Arial"/>
                <a:cs typeface="Arial"/>
                <a:sym typeface="Arial"/>
              </a:rPr>
              <a:t> thought she was going crazy.</a:t>
            </a:r>
            <a:endParaRPr lang="en-AU" dirty="0"/>
          </a:p>
          <a:p>
            <a:pPr lvl="0">
              <a:lnSpc>
                <a:spcPct val="100000"/>
              </a:lnSpc>
              <a:spcBef>
                <a:spcPts val="1001"/>
              </a:spcBef>
              <a:buClr>
                <a:srgbClr val="92D050"/>
              </a:buClr>
              <a:buSzPts val="2000"/>
            </a:pPr>
            <a:r>
              <a:rPr lang="en-AU" dirty="0">
                <a:ea typeface="Arial"/>
                <a:cs typeface="Arial"/>
                <a:sym typeface="Arial"/>
              </a:rPr>
              <a:t>The continual abuse had taken a toll on </a:t>
            </a:r>
            <a:r>
              <a:rPr lang="en-AU" dirty="0" err="1">
                <a:ea typeface="Arial"/>
                <a:cs typeface="Arial"/>
                <a:sym typeface="Arial"/>
              </a:rPr>
              <a:t>Jasmina</a:t>
            </a:r>
            <a:r>
              <a:rPr lang="en-AU" dirty="0">
                <a:ea typeface="Arial"/>
                <a:cs typeface="Arial"/>
                <a:sym typeface="Arial"/>
              </a:rPr>
              <a:t> who divulged what is happening with her NDIS coordinator during a scheduled review. </a:t>
            </a:r>
            <a:endParaRPr lang="en-AU" dirty="0"/>
          </a:p>
        </p:txBody>
      </p:sp>
      <p:sp>
        <p:nvSpPr>
          <p:cNvPr id="7" name="Title 1">
            <a:extLst>
              <a:ext uri="{FF2B5EF4-FFF2-40B4-BE49-F238E27FC236}">
                <a16:creationId xmlns:a16="http://schemas.microsoft.com/office/drawing/2014/main" id="{41D18675-9F89-9FB6-56E1-19E0C99F26C9}"/>
              </a:ext>
            </a:extLst>
          </p:cNvPr>
          <p:cNvSpPr>
            <a:spLocks noGrp="1"/>
          </p:cNvSpPr>
          <p:nvPr>
            <p:ph type="title"/>
          </p:nvPr>
        </p:nvSpPr>
        <p:spPr>
          <a:xfrm>
            <a:off x="844216" y="960897"/>
            <a:ext cx="6070934" cy="392864"/>
          </a:xfrm>
        </p:spPr>
        <p:txBody>
          <a:bodyPr>
            <a:noAutofit/>
          </a:bodyPr>
          <a:lstStyle/>
          <a:p>
            <a:r>
              <a:rPr lang="en-US" dirty="0"/>
              <a:t>REFERRAL PROCESS</a:t>
            </a:r>
            <a:br>
              <a:rPr lang="en-US" dirty="0"/>
            </a:br>
            <a:r>
              <a:rPr lang="en-US" dirty="0"/>
              <a:t>Case Study ‘</a:t>
            </a:r>
            <a:r>
              <a:rPr lang="en-US" dirty="0" err="1"/>
              <a:t>Jasmina</a:t>
            </a:r>
            <a:r>
              <a:rPr lang="en-US" dirty="0"/>
              <a:t>’</a:t>
            </a:r>
            <a:r>
              <a:rPr lang="en-US" sz="2400" dirty="0"/>
              <a:t> </a:t>
            </a:r>
            <a:r>
              <a:rPr lang="en-US" sz="1800" dirty="0">
                <a:solidFill>
                  <a:schemeClr val="tx1"/>
                </a:solidFill>
              </a:rPr>
              <a:t>Continued…</a:t>
            </a:r>
            <a:endParaRPr lang="en-US" sz="1800" dirty="0"/>
          </a:p>
        </p:txBody>
      </p:sp>
    </p:spTree>
    <p:extLst>
      <p:ext uri="{BB962C8B-B14F-4D97-AF65-F5344CB8AC3E}">
        <p14:creationId xmlns:p14="http://schemas.microsoft.com/office/powerpoint/2010/main" val="438303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6C05A-3BCA-2E4F-9AE8-4F07F2F5E153}" type="slidenum">
              <a:rPr lang="en-US" smtClean="0">
                <a:solidFill>
                  <a:schemeClr val="tx1"/>
                </a:solidFill>
              </a:rPr>
              <a:t>66</a:t>
            </a:fld>
            <a:endParaRPr lang="en-US" dirty="0">
              <a:solidFill>
                <a:schemeClr val="tx1"/>
              </a:solidFill>
            </a:endParaRPr>
          </a:p>
        </p:txBody>
      </p:sp>
      <p:sp>
        <p:nvSpPr>
          <p:cNvPr id="3" name="Title 2"/>
          <p:cNvSpPr>
            <a:spLocks noGrp="1"/>
          </p:cNvSpPr>
          <p:nvPr>
            <p:ph type="title"/>
          </p:nvPr>
        </p:nvSpPr>
        <p:spPr>
          <a:xfrm>
            <a:off x="844216" y="1087020"/>
            <a:ext cx="4052637" cy="726013"/>
          </a:xfrm>
        </p:spPr>
        <p:txBody>
          <a:bodyPr>
            <a:noAutofit/>
          </a:bodyPr>
          <a:lstStyle/>
          <a:p>
            <a:r>
              <a:rPr lang="en-AU" dirty="0">
                <a:latin typeface="+mn-lt"/>
                <a:ea typeface="Arial"/>
                <a:cs typeface="Arial"/>
                <a:sym typeface="Arial"/>
              </a:rPr>
              <a:t>WHAT IS THE REFERRAL PROCESS FOR JASMINA?</a:t>
            </a:r>
            <a:endParaRPr lang="en-US" dirty="0">
              <a:latin typeface="+mn-lt"/>
            </a:endParaRPr>
          </a:p>
        </p:txBody>
      </p:sp>
      <p:sp>
        <p:nvSpPr>
          <p:cNvPr id="4" name="Text Placeholder 3"/>
          <p:cNvSpPr>
            <a:spLocks noGrp="1"/>
          </p:cNvSpPr>
          <p:nvPr>
            <p:ph type="body" sz="quarter" idx="13"/>
          </p:nvPr>
        </p:nvSpPr>
        <p:spPr>
          <a:xfrm>
            <a:off x="844216" y="2248745"/>
            <a:ext cx="4473575" cy="1077779"/>
          </a:xfrm>
        </p:spPr>
        <p:txBody>
          <a:bodyPr>
            <a:noAutofit/>
          </a:bodyPr>
          <a:lstStyle/>
          <a:p>
            <a:pPr lvl="0">
              <a:lnSpc>
                <a:spcPct val="100000"/>
              </a:lnSpc>
            </a:pPr>
            <a:r>
              <a:rPr lang="en-AU" dirty="0" err="1">
                <a:ea typeface="Arial"/>
                <a:cs typeface="Arial"/>
                <a:sym typeface="Arial"/>
              </a:rPr>
              <a:t>Jasmina</a:t>
            </a:r>
            <a:r>
              <a:rPr lang="en-AU" dirty="0">
                <a:ea typeface="Arial"/>
                <a:cs typeface="Arial"/>
                <a:sym typeface="Arial"/>
              </a:rPr>
              <a:t> was able to confide in her local area coordinator during her scheduled meeting. </a:t>
            </a:r>
            <a:endParaRPr lang="en-US" dirty="0"/>
          </a:p>
        </p:txBody>
      </p:sp>
      <p:sp>
        <p:nvSpPr>
          <p:cNvPr id="5" name="Text Placeholder 4"/>
          <p:cNvSpPr>
            <a:spLocks noGrp="1"/>
          </p:cNvSpPr>
          <p:nvPr>
            <p:ph type="body" sz="quarter" idx="14"/>
          </p:nvPr>
        </p:nvSpPr>
        <p:spPr>
          <a:xfrm>
            <a:off x="6687553" y="2248745"/>
            <a:ext cx="4473575" cy="1436821"/>
          </a:xfrm>
        </p:spPr>
        <p:txBody>
          <a:bodyPr>
            <a:noAutofit/>
          </a:bodyPr>
          <a:lstStyle/>
          <a:p>
            <a:pPr marL="0" lvl="0" indent="0">
              <a:lnSpc>
                <a:spcPct val="100000"/>
              </a:lnSpc>
              <a:buNone/>
            </a:pPr>
            <a:r>
              <a:rPr lang="en-AU" dirty="0" err="1">
                <a:ea typeface="Arial"/>
                <a:cs typeface="Arial"/>
                <a:sym typeface="Arial"/>
              </a:rPr>
              <a:t>Jasmina</a:t>
            </a:r>
            <a:r>
              <a:rPr lang="en-AU" dirty="0">
                <a:ea typeface="Arial"/>
                <a:cs typeface="Arial"/>
                <a:sym typeface="Arial"/>
              </a:rPr>
              <a:t> has an NDIS package with minimal support services as Joe is the main caregiver. Joe also manages the household finances.</a:t>
            </a:r>
            <a:endParaRPr lang="en-US" dirty="0"/>
          </a:p>
        </p:txBody>
      </p:sp>
      <p:sp>
        <p:nvSpPr>
          <p:cNvPr id="6" name="Text Placeholder 3"/>
          <p:cNvSpPr txBox="1">
            <a:spLocks/>
          </p:cNvSpPr>
          <p:nvPr/>
        </p:nvSpPr>
        <p:spPr>
          <a:xfrm>
            <a:off x="844215" y="3685566"/>
            <a:ext cx="4473575" cy="21634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1001"/>
              </a:spcBef>
              <a:buClr>
                <a:schemeClr val="dk1"/>
              </a:buClr>
              <a:buSzPts val="2601"/>
            </a:pPr>
            <a:r>
              <a:rPr lang="en-AU" dirty="0" err="1">
                <a:ea typeface="Arial"/>
                <a:cs typeface="Arial"/>
                <a:sym typeface="Arial"/>
              </a:rPr>
              <a:t>Jasmina</a:t>
            </a:r>
            <a:r>
              <a:rPr lang="en-AU" dirty="0">
                <a:ea typeface="Arial"/>
                <a:cs typeface="Arial"/>
                <a:sym typeface="Arial"/>
              </a:rPr>
              <a:t> is not in any immediate physical danger but needs to seek assistance on how to move forward – a Pathway to Safety. We know this is a crucial time where the abuse can escalate.</a:t>
            </a:r>
            <a:endParaRPr lang="en-AU" dirty="0"/>
          </a:p>
        </p:txBody>
      </p:sp>
      <p:sp>
        <p:nvSpPr>
          <p:cNvPr id="7" name="Text Placeholder 4"/>
          <p:cNvSpPr txBox="1">
            <a:spLocks/>
          </p:cNvSpPr>
          <p:nvPr/>
        </p:nvSpPr>
        <p:spPr>
          <a:xfrm>
            <a:off x="6687552" y="3984310"/>
            <a:ext cx="4473576" cy="143682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400" kern="1200">
                <a:solidFill>
                  <a:schemeClr val="bg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1001"/>
              </a:spcBef>
              <a:buClr>
                <a:srgbClr val="00B0F0"/>
              </a:buClr>
              <a:buSzPts val="2601"/>
              <a:buNone/>
            </a:pPr>
            <a:r>
              <a:rPr lang="en-AU" dirty="0"/>
              <a:t>The following page provides an example of a possible referral/pathway to safety for </a:t>
            </a:r>
            <a:r>
              <a:rPr lang="en-AU" dirty="0" err="1"/>
              <a:t>Jasmina</a:t>
            </a:r>
            <a:r>
              <a:rPr lang="en-AU" dirty="0"/>
              <a:t>.</a:t>
            </a:r>
          </a:p>
        </p:txBody>
      </p:sp>
    </p:spTree>
    <p:extLst>
      <p:ext uri="{BB962C8B-B14F-4D97-AF65-F5344CB8AC3E}">
        <p14:creationId xmlns:p14="http://schemas.microsoft.com/office/powerpoint/2010/main" val="16482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26;p46"/>
          <p:cNvSpPr/>
          <p:nvPr/>
        </p:nvSpPr>
        <p:spPr>
          <a:xfrm>
            <a:off x="3569200" y="1471924"/>
            <a:ext cx="4999998" cy="586800"/>
          </a:xfrm>
          <a:prstGeom prst="rect">
            <a:avLst/>
          </a:prstGeom>
          <a:solidFill>
            <a:schemeClr val="accent1"/>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b="0" i="0" u="none" strike="noStrike" cap="none" dirty="0">
                <a:solidFill>
                  <a:schemeClr val="lt1"/>
                </a:solidFill>
                <a:latin typeface="Calibri"/>
                <a:ea typeface="Calibri"/>
                <a:cs typeface="Calibri"/>
                <a:sym typeface="Calibri"/>
              </a:rPr>
              <a:t>CARE PROVIDER</a:t>
            </a:r>
            <a:endParaRPr b="0" i="0" u="none" strike="noStrike" cap="none" dirty="0">
              <a:solidFill>
                <a:srgbClr val="000000"/>
              </a:solidFill>
              <a:latin typeface="Arial"/>
              <a:ea typeface="Arial"/>
              <a:cs typeface="Arial"/>
              <a:sym typeface="Arial"/>
            </a:endParaRPr>
          </a:p>
        </p:txBody>
      </p:sp>
      <p:sp>
        <p:nvSpPr>
          <p:cNvPr id="10" name="Google Shape;427;p46"/>
          <p:cNvSpPr/>
          <p:nvPr/>
        </p:nvSpPr>
        <p:spPr>
          <a:xfrm>
            <a:off x="279766" y="2643185"/>
            <a:ext cx="4275662" cy="586800"/>
          </a:xfrm>
          <a:prstGeom prst="rect">
            <a:avLst/>
          </a:prstGeom>
          <a:solidFill>
            <a:schemeClr val="accent2"/>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SPECIALIST FAMILY VIOLENCE SERVICE</a:t>
            </a:r>
            <a:endParaRPr sz="1400" b="0" i="0" u="none" strike="noStrike" cap="none" dirty="0">
              <a:solidFill>
                <a:srgbClr val="000000"/>
              </a:solidFill>
              <a:latin typeface="Arial"/>
              <a:ea typeface="Arial"/>
              <a:cs typeface="Arial"/>
              <a:sym typeface="Arial"/>
            </a:endParaRPr>
          </a:p>
        </p:txBody>
      </p:sp>
      <p:sp>
        <p:nvSpPr>
          <p:cNvPr id="11" name="Google Shape;428;p46"/>
          <p:cNvSpPr/>
          <p:nvPr/>
        </p:nvSpPr>
        <p:spPr>
          <a:xfrm>
            <a:off x="4994375" y="2643185"/>
            <a:ext cx="2149649" cy="586800"/>
          </a:xfrm>
          <a:prstGeom prst="rect">
            <a:avLst/>
          </a:prstGeom>
          <a:solidFill>
            <a:schemeClr val="accent3"/>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POLICE</a:t>
            </a:r>
            <a:endParaRPr sz="1400" b="0"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sz="quarter" idx="12"/>
          </p:nvPr>
        </p:nvSpPr>
        <p:spPr/>
        <p:txBody>
          <a:bodyPr/>
          <a:lstStyle/>
          <a:p>
            <a:fld id="{BE36C05A-3BCA-2E4F-9AE8-4F07F2F5E153}" type="slidenum">
              <a:rPr lang="en-US" smtClean="0"/>
              <a:t>67</a:t>
            </a:fld>
            <a:endParaRPr lang="en-US" dirty="0"/>
          </a:p>
        </p:txBody>
      </p:sp>
      <p:sp>
        <p:nvSpPr>
          <p:cNvPr id="12" name="Title 1"/>
          <p:cNvSpPr txBox="1">
            <a:spLocks/>
          </p:cNvSpPr>
          <p:nvPr/>
        </p:nvSpPr>
        <p:spPr>
          <a:xfrm>
            <a:off x="4223204" y="646577"/>
            <a:ext cx="3691990" cy="402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algn="ctr"/>
            <a:r>
              <a:rPr lang="en-US" sz="2800" dirty="0">
                <a:solidFill>
                  <a:schemeClr val="accent1"/>
                </a:solidFill>
                <a:latin typeface="+mj-lt"/>
              </a:rPr>
              <a:t>REFERRAL PATHWAY</a:t>
            </a:r>
          </a:p>
        </p:txBody>
      </p:sp>
      <p:cxnSp>
        <p:nvCxnSpPr>
          <p:cNvPr id="13" name="Straight Arrow Connector 12"/>
          <p:cNvCxnSpPr/>
          <p:nvPr/>
        </p:nvCxnSpPr>
        <p:spPr>
          <a:xfrm flipH="1">
            <a:off x="6029583" y="2058724"/>
            <a:ext cx="1" cy="57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Google Shape;428;p46"/>
          <p:cNvSpPr/>
          <p:nvPr/>
        </p:nvSpPr>
        <p:spPr>
          <a:xfrm>
            <a:off x="7582971" y="2643185"/>
            <a:ext cx="4408503" cy="586800"/>
          </a:xfrm>
          <a:prstGeom prst="rect">
            <a:avLst/>
          </a:prstGeom>
          <a:solidFill>
            <a:schemeClr val="accent4"/>
          </a:solidFill>
          <a:ln w="5715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AU" sz="1801" b="0" i="0" u="none" strike="noStrike" cap="none" dirty="0">
                <a:solidFill>
                  <a:schemeClr val="lt1"/>
                </a:solidFill>
                <a:latin typeface="Calibri"/>
                <a:ea typeface="Calibri"/>
                <a:cs typeface="Calibri"/>
                <a:sym typeface="Calibri"/>
              </a:rPr>
              <a:t>HOUSING SERVICES</a:t>
            </a:r>
            <a:endParaRPr sz="1400" b="0" i="0" u="none" strike="noStrike" cap="none" dirty="0">
              <a:solidFill>
                <a:srgbClr val="000000"/>
              </a:solidFill>
              <a:latin typeface="Arial"/>
              <a:ea typeface="Arial"/>
              <a:cs typeface="Arial"/>
              <a:sym typeface="Arial"/>
            </a:endParaRPr>
          </a:p>
        </p:txBody>
      </p:sp>
      <p:sp>
        <p:nvSpPr>
          <p:cNvPr id="19" name="TextBox 18"/>
          <p:cNvSpPr txBox="1"/>
          <p:nvPr/>
        </p:nvSpPr>
        <p:spPr>
          <a:xfrm>
            <a:off x="7582972" y="3428596"/>
            <a:ext cx="4408502" cy="1508105"/>
          </a:xfrm>
          <a:prstGeom prst="rect">
            <a:avLst/>
          </a:prstGeom>
          <a:noFill/>
        </p:spPr>
        <p:txBody>
          <a:bodyPr wrap="square" rtlCol="0">
            <a:spAutoFit/>
          </a:bodyPr>
          <a:lstStyle/>
          <a:p>
            <a:pPr marL="285750" indent="-285750">
              <a:buFont typeface="Arial" charset="0"/>
              <a:buChar char="•"/>
            </a:pPr>
            <a:r>
              <a:rPr lang="en-US" dirty="0"/>
              <a:t>Housing Connect: </a:t>
            </a:r>
            <a:r>
              <a:rPr lang="en-US" b="1" dirty="0"/>
              <a:t>1800 800 588</a:t>
            </a:r>
            <a:endParaRPr lang="en-US" dirty="0"/>
          </a:p>
          <a:p>
            <a:endParaRPr lang="en-US" sz="1000" b="1" dirty="0"/>
          </a:p>
          <a:p>
            <a:pPr marL="285750" indent="-285750">
              <a:buFont typeface="Arial" charset="0"/>
              <a:buChar char="•"/>
            </a:pPr>
            <a:r>
              <a:rPr lang="en-US" dirty="0"/>
              <a:t>Disability housing provider through NDIS coordinator</a:t>
            </a:r>
            <a:endParaRPr lang="en-US" b="1" dirty="0"/>
          </a:p>
          <a:p>
            <a:pPr marL="285750" indent="-285750">
              <a:buFont typeface="Arial" charset="0"/>
              <a:buChar char="•"/>
            </a:pPr>
            <a:endParaRPr lang="en-US" sz="1000" dirty="0"/>
          </a:p>
          <a:p>
            <a:pPr marL="285750" indent="-285750">
              <a:buFont typeface="Arial" charset="0"/>
              <a:buChar char="•"/>
            </a:pPr>
            <a:r>
              <a:rPr lang="en-US" dirty="0"/>
              <a:t>Disability Advocacy Service: </a:t>
            </a:r>
            <a:r>
              <a:rPr lang="en-US" b="1" dirty="0"/>
              <a:t>1800 005 131</a:t>
            </a:r>
          </a:p>
        </p:txBody>
      </p:sp>
      <p:sp>
        <p:nvSpPr>
          <p:cNvPr id="20" name="TextBox 19"/>
          <p:cNvSpPr txBox="1"/>
          <p:nvPr/>
        </p:nvSpPr>
        <p:spPr>
          <a:xfrm>
            <a:off x="5021461" y="3428596"/>
            <a:ext cx="2351612" cy="1477328"/>
          </a:xfrm>
          <a:prstGeom prst="rect">
            <a:avLst/>
          </a:prstGeom>
          <a:noFill/>
        </p:spPr>
        <p:txBody>
          <a:bodyPr wrap="square" rtlCol="0">
            <a:spAutoFit/>
          </a:bodyPr>
          <a:lstStyle/>
          <a:p>
            <a:pPr marL="230188" indent="-230188">
              <a:buFont typeface="Arial" charset="0"/>
              <a:buChar char="•"/>
            </a:pPr>
            <a:r>
              <a:rPr lang="en-US" dirty="0"/>
              <a:t>Emergency Services: </a:t>
            </a:r>
            <a:br>
              <a:rPr lang="en-US" dirty="0"/>
            </a:br>
            <a:r>
              <a:rPr lang="en-US" b="1" dirty="0"/>
              <a:t>Triple Zero - 000</a:t>
            </a:r>
          </a:p>
          <a:p>
            <a:pPr marL="230188" indent="-230188">
              <a:buFont typeface="Arial" charset="0"/>
              <a:buChar char="•"/>
            </a:pPr>
            <a:r>
              <a:rPr lang="en-US" dirty="0"/>
              <a:t>Police Assistance non-emergency:</a:t>
            </a:r>
            <a:br>
              <a:rPr lang="en-US" b="1" dirty="0"/>
            </a:br>
            <a:r>
              <a:rPr lang="en-US" b="1" dirty="0"/>
              <a:t>131 444</a:t>
            </a:r>
          </a:p>
        </p:txBody>
      </p:sp>
      <p:sp>
        <p:nvSpPr>
          <p:cNvPr id="21" name="TextBox 20"/>
          <p:cNvSpPr txBox="1"/>
          <p:nvPr/>
        </p:nvSpPr>
        <p:spPr>
          <a:xfrm>
            <a:off x="240432" y="3427181"/>
            <a:ext cx="4408502" cy="1785104"/>
          </a:xfrm>
          <a:prstGeom prst="rect">
            <a:avLst/>
          </a:prstGeom>
          <a:noFill/>
        </p:spPr>
        <p:txBody>
          <a:bodyPr wrap="square" rtlCol="0">
            <a:spAutoFit/>
          </a:bodyPr>
          <a:lstStyle/>
          <a:p>
            <a:pPr marL="285750" indent="-285750">
              <a:buFont typeface="Arial" charset="0"/>
              <a:buChar char="•"/>
            </a:pPr>
            <a:r>
              <a:rPr lang="en-US" dirty="0" err="1"/>
              <a:t>SafeChoices</a:t>
            </a:r>
            <a:r>
              <a:rPr lang="en-US" dirty="0"/>
              <a:t>: </a:t>
            </a:r>
            <a:r>
              <a:rPr lang="en-US" b="1" dirty="0"/>
              <a:t>1800 806 189 </a:t>
            </a:r>
            <a:br>
              <a:rPr lang="en-US" dirty="0"/>
            </a:br>
            <a:r>
              <a:rPr lang="en-US" dirty="0"/>
              <a:t>(safety/exit planning)</a:t>
            </a:r>
          </a:p>
          <a:p>
            <a:endParaRPr lang="en-US" sz="1000" dirty="0"/>
          </a:p>
          <a:p>
            <a:pPr marL="285750" indent="-285750">
              <a:buFont typeface="Arial" charset="0"/>
              <a:buChar char="•"/>
            </a:pPr>
            <a:r>
              <a:rPr lang="en-US" dirty="0"/>
              <a:t>Family Violence Counselling Support Service: </a:t>
            </a:r>
            <a:r>
              <a:rPr lang="en-US" b="1" dirty="0"/>
              <a:t>1800 819 447</a:t>
            </a:r>
            <a:endParaRPr lang="en-US" dirty="0"/>
          </a:p>
          <a:p>
            <a:endParaRPr lang="en-US" sz="1000" b="1" dirty="0"/>
          </a:p>
          <a:p>
            <a:pPr marL="285750" indent="-285750">
              <a:buFont typeface="Arial" charset="0"/>
              <a:buChar char="•"/>
            </a:pPr>
            <a:r>
              <a:rPr lang="en-US" dirty="0"/>
              <a:t>Disability Advocacy Service: </a:t>
            </a:r>
            <a:r>
              <a:rPr lang="en-US" b="1" dirty="0"/>
              <a:t>1800 005 131</a:t>
            </a:r>
          </a:p>
        </p:txBody>
      </p:sp>
      <p:cxnSp>
        <p:nvCxnSpPr>
          <p:cNvPr id="26" name="Straight Arrow Connector 25"/>
          <p:cNvCxnSpPr>
            <a:cxnSpLocks/>
          </p:cNvCxnSpPr>
          <p:nvPr/>
        </p:nvCxnSpPr>
        <p:spPr>
          <a:xfrm flipH="1">
            <a:off x="2377980" y="2058724"/>
            <a:ext cx="3651602" cy="58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6029583" y="2058724"/>
            <a:ext cx="3718024" cy="58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3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9" grpId="0"/>
      <p:bldP spid="20" grpId="0"/>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51101" y="2141317"/>
            <a:ext cx="3995462" cy="4232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r>
              <a:rPr lang="en-US" sz="2800">
                <a:solidFill>
                  <a:schemeClr val="bg1"/>
                </a:solidFill>
                <a:latin typeface="+mn-lt"/>
              </a:rPr>
              <a:t>REFERRAL PROCESS</a:t>
            </a:r>
            <a:endParaRPr lang="en-US" sz="2800" dirty="0">
              <a:solidFill>
                <a:schemeClr val="bg1"/>
              </a:solidFill>
              <a:latin typeface="+mn-lt"/>
            </a:endParaRPr>
          </a:p>
        </p:txBody>
      </p:sp>
      <p:sp>
        <p:nvSpPr>
          <p:cNvPr id="8" name="TextBox 7"/>
          <p:cNvSpPr txBox="1"/>
          <p:nvPr/>
        </p:nvSpPr>
        <p:spPr>
          <a:xfrm>
            <a:off x="1051100" y="2894454"/>
            <a:ext cx="4701517" cy="2677656"/>
          </a:xfrm>
          <a:prstGeom prst="rect">
            <a:avLst/>
          </a:prstGeom>
          <a:noFill/>
        </p:spPr>
        <p:txBody>
          <a:bodyPr wrap="square" rtlCol="0">
            <a:spAutoFit/>
          </a:bodyPr>
          <a:lstStyle/>
          <a:p>
            <a:r>
              <a:rPr lang="en-US" sz="2400" dirty="0">
                <a:solidFill>
                  <a:schemeClr val="bg1"/>
                </a:solidFill>
              </a:rPr>
              <a:t>Please go to the Quiz browser and answer the quiz Questions for </a:t>
            </a:r>
            <a:r>
              <a:rPr lang="en-US" sz="2400" b="1" dirty="0">
                <a:solidFill>
                  <a:schemeClr val="bg1"/>
                </a:solidFill>
              </a:rPr>
              <a:t>Section Four (questions 13 and 14).</a:t>
            </a:r>
          </a:p>
          <a:p>
            <a:endParaRPr lang="en-US" sz="2400" dirty="0">
              <a:solidFill>
                <a:schemeClr val="bg1"/>
              </a:solidFill>
            </a:endParaRPr>
          </a:p>
          <a:p>
            <a:r>
              <a:rPr lang="en-US" sz="2400" dirty="0">
                <a:solidFill>
                  <a:schemeClr val="bg1"/>
                </a:solidFill>
              </a:rPr>
              <a:t>Once you have answered these last two questions, you have completed the Training Toolkit and the Quiz. </a:t>
            </a:r>
            <a:endParaRPr lang="en-US" sz="2400" b="1" dirty="0">
              <a:solidFill>
                <a:schemeClr val="bg1"/>
              </a:solidFill>
            </a:endParaRPr>
          </a:p>
        </p:txBody>
      </p:sp>
      <p:sp>
        <p:nvSpPr>
          <p:cNvPr id="9" name="TextBox 8"/>
          <p:cNvSpPr txBox="1"/>
          <p:nvPr/>
        </p:nvSpPr>
        <p:spPr>
          <a:xfrm>
            <a:off x="6372560" y="2894454"/>
            <a:ext cx="4373302" cy="2677656"/>
          </a:xfrm>
          <a:prstGeom prst="rect">
            <a:avLst/>
          </a:prstGeom>
          <a:noFill/>
        </p:spPr>
        <p:txBody>
          <a:bodyPr wrap="square" rtlCol="0">
            <a:spAutoFit/>
          </a:bodyPr>
          <a:lstStyle/>
          <a:p>
            <a:r>
              <a:rPr lang="en-US" sz="2400" dirty="0">
                <a:solidFill>
                  <a:schemeClr val="bg1"/>
                </a:solidFill>
              </a:rPr>
              <a:t>There is a section at the end of the Quiz (question 15) for you to provide us with your contact details so that we can issue you with a Completion Certificate.</a:t>
            </a:r>
          </a:p>
          <a:p>
            <a:endParaRPr lang="en-US" sz="2400" b="1" dirty="0">
              <a:solidFill>
                <a:schemeClr val="bg1"/>
              </a:solidFill>
            </a:endParaRPr>
          </a:p>
          <a:p>
            <a:r>
              <a:rPr lang="en-US" sz="2400" dirty="0">
                <a:solidFill>
                  <a:schemeClr val="bg1"/>
                </a:solidFill>
              </a:rPr>
              <a:t>Thank you for your participation.</a:t>
            </a:r>
          </a:p>
        </p:txBody>
      </p:sp>
      <p:sp>
        <p:nvSpPr>
          <p:cNvPr id="12" name="Title 1"/>
          <p:cNvSpPr txBox="1">
            <a:spLocks/>
          </p:cNvSpPr>
          <p:nvPr/>
        </p:nvSpPr>
        <p:spPr>
          <a:xfrm>
            <a:off x="0" y="686313"/>
            <a:ext cx="12192000" cy="5544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a:lstStyle>
          <a:p>
            <a:pPr algn="ctr"/>
            <a:r>
              <a:rPr lang="en-AU" sz="3600" dirty="0">
                <a:solidFill>
                  <a:schemeClr val="bg1"/>
                </a:solidFill>
                <a:latin typeface="+mn-lt"/>
                <a:sym typeface="Arial"/>
              </a:rPr>
              <a:t>QUIZ: SECTION FOUR</a:t>
            </a:r>
            <a:endParaRPr lang="en-US" sz="3600" dirty="0">
              <a:solidFill>
                <a:schemeClr val="bg1"/>
              </a:solidFill>
              <a:latin typeface="+mn-lt"/>
            </a:endParaRPr>
          </a:p>
        </p:txBody>
      </p:sp>
    </p:spTree>
    <p:extLst>
      <p:ext uri="{BB962C8B-B14F-4D97-AF65-F5344CB8AC3E}">
        <p14:creationId xmlns:p14="http://schemas.microsoft.com/office/powerpoint/2010/main" val="9134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519;p56"/>
          <p:cNvGraphicFramePr/>
          <p:nvPr>
            <p:extLst>
              <p:ext uri="{D42A27DB-BD31-4B8C-83A1-F6EECF244321}">
                <p14:modId xmlns:p14="http://schemas.microsoft.com/office/powerpoint/2010/main" val="3793681557"/>
              </p:ext>
            </p:extLst>
          </p:nvPr>
        </p:nvGraphicFramePr>
        <p:xfrm>
          <a:off x="1964534" y="1153017"/>
          <a:ext cx="8262935" cy="3922277"/>
        </p:xfrm>
        <a:graphic>
          <a:graphicData uri="http://schemas.openxmlformats.org/drawingml/2006/table">
            <a:tbl>
              <a:tblPr firstRow="1" bandRow="1">
                <a:tableStyleId>{E8B1032C-EA38-4F05-BA0D-38AFFFC7BED3}</a:tableStyleId>
              </a:tblPr>
              <a:tblGrid>
                <a:gridCol w="1604960">
                  <a:extLst>
                    <a:ext uri="{9D8B030D-6E8A-4147-A177-3AD203B41FA5}">
                      <a16:colId xmlns:a16="http://schemas.microsoft.com/office/drawing/2014/main" val="20000"/>
                    </a:ext>
                  </a:extLst>
                </a:gridCol>
                <a:gridCol w="4943475">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425795">
                <a:tc>
                  <a:txBody>
                    <a:bodyPr/>
                    <a:lstStyle/>
                    <a:p>
                      <a:pPr marL="0" marR="0" lvl="0" indent="0" algn="l" rtl="0">
                        <a:lnSpc>
                          <a:spcPct val="100000"/>
                        </a:lnSpc>
                        <a:spcBef>
                          <a:spcPts val="0"/>
                        </a:spcBef>
                        <a:spcAft>
                          <a:spcPts val="0"/>
                        </a:spcAft>
                        <a:buClr>
                          <a:srgbClr val="000000"/>
                        </a:buClr>
                        <a:buSzPts val="1400"/>
                        <a:buFont typeface="Arial"/>
                        <a:buNone/>
                      </a:pPr>
                      <a:r>
                        <a:rPr lang="en-AU" sz="1700" b="0" u="none" strike="noStrike" cap="none" dirty="0"/>
                        <a:t>STATEWIDE</a:t>
                      </a:r>
                      <a:endParaRPr sz="1700" b="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b="0" u="none" strike="noStrike" cap="none" dirty="0">
                          <a:sym typeface="Calibri"/>
                        </a:rPr>
                        <a:t>Family Violence Counselling and Support Service</a:t>
                      </a:r>
                      <a:endParaRPr sz="1700" b="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1"/>
                        <a:buFont typeface="Arial"/>
                        <a:buNone/>
                      </a:pPr>
                      <a:r>
                        <a:rPr lang="en-AU" sz="1700" b="1" u="none" strike="noStrike" cap="none" dirty="0"/>
                        <a:t>1800 608 122</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0"/>
                  </a:ext>
                </a:extLst>
              </a:tr>
              <a:tr h="380158">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700" b="0" u="none" strike="noStrike" cap="none" dirty="0"/>
                        <a:t>STATEWIDE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err="1">
                          <a:sym typeface="Calibri"/>
                        </a:rPr>
                        <a:t>SafeChoices</a:t>
                      </a:r>
                      <a:r>
                        <a:rPr lang="en-AU" sz="1700" u="none" strike="noStrike" cap="none" dirty="0">
                          <a:sym typeface="Calibri"/>
                        </a:rPr>
                        <a:t> 	</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AU" sz="1700" b="1" u="none" strike="noStrike" cap="none" dirty="0"/>
                        <a:t>1800 806 189</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1"/>
                  </a:ext>
                </a:extLst>
              </a:tr>
              <a:tr h="380158">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700" b="0" u="none" strike="noStrike" cap="none" dirty="0"/>
                        <a:t>STATEWIDE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sym typeface="Calibri"/>
                        </a:rPr>
                        <a:t>Engender Equality 	</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AU" sz="1700" b="1" u="none" strike="noStrike" cap="none" dirty="0"/>
                        <a:t>03 6278 9090</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2"/>
                  </a:ext>
                </a:extLst>
              </a:tr>
              <a:tr h="380158">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700" b="0" u="none" strike="noStrike" cap="none" dirty="0"/>
                        <a:t>STATEWIDE</a:t>
                      </a:r>
                      <a:endParaRPr sz="1700" u="none" strike="noStrike" cap="none" dirty="0">
                        <a:solidFill>
                          <a:schemeClr val="tx1"/>
                        </a:solidFill>
                        <a:latin typeface="+mn-lt"/>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700" u="none" strike="noStrike" cap="none" dirty="0">
                          <a:sym typeface="Calibri"/>
                        </a:rPr>
                        <a:t>Australian Childhood Foundation</a:t>
                      </a:r>
                      <a:endParaRPr lang="en-AU"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1300 381 581</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3"/>
                  </a:ext>
                </a:extLst>
              </a:tr>
              <a:tr h="429576">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t>NORTH</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err="1">
                          <a:sym typeface="Calibri"/>
                        </a:rPr>
                        <a:t>Yemaya</a:t>
                      </a:r>
                      <a:r>
                        <a:rPr lang="en-AU" sz="1700" u="none" strike="noStrike" cap="none" dirty="0">
                          <a:sym typeface="Calibri"/>
                        </a:rPr>
                        <a:t> Women’s Support Service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03 6334 0305</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4"/>
                  </a:ext>
                </a:extLst>
              </a:tr>
              <a:tr h="380158">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t>NORTH WEST</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sym typeface="Calibri"/>
                        </a:rPr>
                        <a:t>Anglicare (Relationship Abuse of an Intimate Nature)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1800 243 232</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5"/>
                  </a:ext>
                </a:extLst>
              </a:tr>
              <a:tr h="380158">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t>SOUTH</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sym typeface="Calibri"/>
                        </a:rPr>
                        <a:t>Huon Domestic Violence Service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03 6264 2222</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6"/>
                  </a:ext>
                </a:extLst>
              </a:tr>
              <a:tr h="405800">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700" u="none" strike="noStrike" cap="none" dirty="0"/>
                        <a:t>STATEWIDE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AU" sz="1700" u="none" strike="noStrike" cap="none" dirty="0">
                          <a:sym typeface="Calibri"/>
                        </a:rPr>
                        <a:t>Tasmanian Sexual Assault Crisis Line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1800 697 877</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7"/>
                  </a:ext>
                </a:extLst>
              </a:tr>
              <a:tr h="380158">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AU" sz="1700" u="none" strike="noStrike" cap="none" dirty="0"/>
                        <a:t>STATEWIDE</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AU" sz="1700" u="none" strike="noStrike" cap="none" dirty="0">
                          <a:sym typeface="Calibri"/>
                        </a:rPr>
                        <a:t>Housing Connect</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1800 800 588</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8"/>
                  </a:ext>
                </a:extLst>
              </a:tr>
              <a:tr h="380158">
                <a:tc>
                  <a:txBody>
                    <a:bodyPr/>
                    <a:lstStyle/>
                    <a:p>
                      <a:pPr marL="0" marR="0" lvl="0" indent="0" algn="l" defTabSz="914400" rtl="0" eaLnBrk="1" fontAlgn="auto" latinLnBrk="0" hangingPunct="1">
                        <a:lnSpc>
                          <a:spcPct val="100000"/>
                        </a:lnSpc>
                        <a:spcBef>
                          <a:spcPts val="0"/>
                        </a:spcBef>
                        <a:spcAft>
                          <a:spcPts val="0"/>
                        </a:spcAft>
                        <a:buClr>
                          <a:srgbClr val="000000"/>
                        </a:buClr>
                        <a:buSzPts val="1801"/>
                        <a:buFont typeface="Arial"/>
                        <a:buNone/>
                        <a:tabLst/>
                        <a:defRPr/>
                      </a:pPr>
                      <a:r>
                        <a:rPr lang="en-AU" sz="1700" u="none" strike="noStrike" cap="none" dirty="0"/>
                        <a:t>STATEWIDE</a:t>
                      </a:r>
                      <a:endParaRPr sz="1700" b="0" i="0" u="none" strike="noStrike" cap="none" dirty="0">
                        <a:solidFill>
                          <a:schemeClr val="tx1"/>
                        </a:solidFill>
                        <a:latin typeface="+mn-lt"/>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AU" sz="1700" u="none" strike="noStrike" cap="none" dirty="0">
                          <a:sym typeface="Calibri"/>
                        </a:rPr>
                        <a:t>Legal Aid Commission of Tasmania</a:t>
                      </a:r>
                      <a:endParaRPr sz="1700" u="none" strike="noStrike" cap="none" dirty="0">
                        <a:solidFill>
                          <a:schemeClr val="tx1"/>
                        </a:solidFill>
                        <a:latin typeface="+mn-lt"/>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AU" sz="1700" b="1" u="none" strike="noStrike" cap="none" dirty="0">
                          <a:sym typeface="Calibri"/>
                        </a:rPr>
                        <a:t>1300 366 611</a:t>
                      </a:r>
                      <a:endParaRPr sz="1700" b="1" u="none" strike="noStrike" cap="none" dirty="0">
                        <a:solidFill>
                          <a:schemeClr val="tx1"/>
                        </a:solidFill>
                        <a:latin typeface="+mn-lt"/>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6" name="Title 5"/>
          <p:cNvSpPr>
            <a:spLocks noGrp="1"/>
          </p:cNvSpPr>
          <p:nvPr>
            <p:ph type="title"/>
          </p:nvPr>
        </p:nvSpPr>
        <p:spPr>
          <a:xfrm>
            <a:off x="1964535" y="513180"/>
            <a:ext cx="8262935" cy="392864"/>
          </a:xfrm>
        </p:spPr>
        <p:txBody>
          <a:bodyPr>
            <a:noAutofit/>
          </a:bodyPr>
          <a:lstStyle/>
          <a:p>
            <a:pPr algn="ctr"/>
            <a:r>
              <a:rPr lang="en-US" dirty="0"/>
              <a:t>SPECIALIST FAMILY VIOLENCE SERVICES</a:t>
            </a:r>
          </a:p>
        </p:txBody>
      </p:sp>
      <p:sp>
        <p:nvSpPr>
          <p:cNvPr id="2" name="Slide Number Placeholder 1"/>
          <p:cNvSpPr>
            <a:spLocks noGrp="1"/>
          </p:cNvSpPr>
          <p:nvPr>
            <p:ph type="sldNum" sz="quarter" idx="12"/>
          </p:nvPr>
        </p:nvSpPr>
        <p:spPr/>
        <p:txBody>
          <a:bodyPr/>
          <a:lstStyle/>
          <a:p>
            <a:fld id="{BE36C05A-3BCA-2E4F-9AE8-4F07F2F5E153}" type="slidenum">
              <a:rPr lang="en-US" smtClean="0"/>
              <a:t>69</a:t>
            </a:fld>
            <a:endParaRPr lang="en-US" dirty="0"/>
          </a:p>
        </p:txBody>
      </p:sp>
    </p:spTree>
    <p:extLst>
      <p:ext uri="{BB962C8B-B14F-4D97-AF65-F5344CB8AC3E}">
        <p14:creationId xmlns:p14="http://schemas.microsoft.com/office/powerpoint/2010/main" val="95974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4132" y="2311808"/>
            <a:ext cx="5446227" cy="2155089"/>
          </a:xfrm>
        </p:spPr>
        <p:txBody>
          <a:bodyPr>
            <a:noAutofit/>
          </a:bodyPr>
          <a:lstStyle/>
          <a:p>
            <a:pPr marL="234950" lvl="0" indent="-234950">
              <a:lnSpc>
                <a:spcPct val="100000"/>
              </a:lnSpc>
              <a:buFont typeface="Arial" charset="0"/>
              <a:buChar char="•"/>
            </a:pPr>
            <a:r>
              <a:rPr lang="en-AU" dirty="0">
                <a:sym typeface="Arial"/>
              </a:rPr>
              <a:t>The incidence and prevalence of violence against women with </a:t>
            </a:r>
            <a:br>
              <a:rPr lang="en-AU" dirty="0">
                <a:sym typeface="Arial"/>
              </a:rPr>
            </a:br>
            <a:r>
              <a:rPr lang="en-AU" dirty="0">
                <a:sym typeface="Arial"/>
              </a:rPr>
              <a:t>disabilities in Aboriginal and Torres Islander communities is estimated at over 30 times the rate for women without disabilities. </a:t>
            </a:r>
            <a:endParaRPr lang="en-AU" dirty="0"/>
          </a:p>
          <a:p>
            <a:pPr marL="342900" indent="-342900">
              <a:lnSpc>
                <a:spcPct val="100000"/>
              </a:lnSpc>
              <a:buFont typeface="Arial" charset="0"/>
              <a:buChar char="•"/>
            </a:pPr>
            <a:endParaRPr lang="en-US" dirty="0"/>
          </a:p>
        </p:txBody>
      </p:sp>
      <p:sp>
        <p:nvSpPr>
          <p:cNvPr id="5" name="TextBox 4"/>
          <p:cNvSpPr txBox="1"/>
          <p:nvPr/>
        </p:nvSpPr>
        <p:spPr>
          <a:xfrm>
            <a:off x="844215" y="4947368"/>
            <a:ext cx="3522833" cy="424732"/>
          </a:xfrm>
          <a:prstGeom prst="rect">
            <a:avLst/>
          </a:prstGeom>
          <a:noFill/>
        </p:spPr>
        <p:txBody>
          <a:bodyPr wrap="square" rtlCol="0">
            <a:spAutoFit/>
          </a:bodyPr>
          <a:lstStyle/>
          <a:p>
            <a:pPr lvl="0">
              <a:lnSpc>
                <a:spcPct val="90000"/>
              </a:lnSpc>
              <a:spcBef>
                <a:spcPts val="1001"/>
              </a:spcBef>
              <a:buClr>
                <a:schemeClr val="dk1"/>
              </a:buClr>
              <a:buSzPts val="1600"/>
            </a:pPr>
            <a:r>
              <a:rPr lang="en-AU" sz="1200" dirty="0">
                <a:solidFill>
                  <a:schemeClr val="tx1">
                    <a:lumMod val="50000"/>
                    <a:lumOff val="50000"/>
                  </a:schemeClr>
                </a:solidFill>
                <a:ea typeface="Tahoma" charset="0"/>
                <a:cs typeface="Tahoma" charset="0"/>
                <a:sym typeface="Arial"/>
              </a:rPr>
              <a:t>Fact Sheet: Violence Against Women Disabilities, </a:t>
            </a:r>
            <a:r>
              <a:rPr lang="en-AU" sz="1200" dirty="0" err="1">
                <a:solidFill>
                  <a:schemeClr val="tx1">
                    <a:lumMod val="50000"/>
                    <a:lumOff val="50000"/>
                  </a:schemeClr>
                </a:solidFill>
                <a:ea typeface="Tahoma" charset="0"/>
                <a:cs typeface="Tahoma" charset="0"/>
                <a:sym typeface="Arial"/>
              </a:rPr>
              <a:t>Frohmader</a:t>
            </a:r>
            <a:r>
              <a:rPr lang="en-AU" sz="1200" dirty="0">
                <a:solidFill>
                  <a:schemeClr val="tx1">
                    <a:lumMod val="50000"/>
                    <a:lumOff val="50000"/>
                  </a:schemeClr>
                </a:solidFill>
                <a:ea typeface="Tahoma" charset="0"/>
                <a:cs typeface="Tahoma" charset="0"/>
                <a:sym typeface="Arial"/>
              </a:rPr>
              <a:t>, C. 2014, WWDA</a:t>
            </a:r>
            <a:endParaRPr lang="en-AU" sz="1200" dirty="0">
              <a:solidFill>
                <a:schemeClr val="tx1">
                  <a:lumMod val="50000"/>
                  <a:lumOff val="50000"/>
                </a:schemeClr>
              </a:solidFill>
              <a:ea typeface="Tahoma" charset="0"/>
              <a:cs typeface="Tahoma" charset="0"/>
            </a:endParaRPr>
          </a:p>
        </p:txBody>
      </p:sp>
      <p:sp>
        <p:nvSpPr>
          <p:cNvPr id="6" name="Slide Number Placeholder 5"/>
          <p:cNvSpPr>
            <a:spLocks noGrp="1"/>
          </p:cNvSpPr>
          <p:nvPr>
            <p:ph type="sldNum" sz="quarter" idx="12"/>
          </p:nvPr>
        </p:nvSpPr>
        <p:spPr/>
        <p:txBody>
          <a:bodyPr/>
          <a:lstStyle/>
          <a:p>
            <a:fld id="{BE36C05A-3BCA-2E4F-9AE8-4F07F2F5E153}" type="slidenum">
              <a:rPr lang="en-US" smtClean="0"/>
              <a:t>7</a:t>
            </a:fld>
            <a:endParaRPr lang="en-US"/>
          </a:p>
        </p:txBody>
      </p:sp>
      <p:sp>
        <p:nvSpPr>
          <p:cNvPr id="7" name="Text Placeholder 3"/>
          <p:cNvSpPr txBox="1">
            <a:spLocks/>
          </p:cNvSpPr>
          <p:nvPr/>
        </p:nvSpPr>
        <p:spPr>
          <a:xfrm>
            <a:off x="844215" y="2311808"/>
            <a:ext cx="4799839" cy="1792482"/>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15268">
              <a:lnSpc>
                <a:spcPct val="100000"/>
              </a:lnSpc>
              <a:spcBef>
                <a:spcPts val="1001"/>
              </a:spcBef>
              <a:buClr>
                <a:schemeClr val="dk1"/>
              </a:buClr>
              <a:buSzPct val="100000"/>
            </a:pPr>
            <a:r>
              <a:rPr lang="en-US" sz="2400" dirty="0">
                <a:latin typeface="+mn-lt"/>
              </a:rPr>
              <a:t>40</a:t>
            </a:r>
            <a:r>
              <a:rPr lang="en-US" sz="2400" dirty="0">
                <a:latin typeface="+mn-lt"/>
                <a:sym typeface="Arial"/>
              </a:rPr>
              <a:t>% of women with a disability have experienced family violence </a:t>
            </a:r>
            <a:br>
              <a:rPr lang="en-US" sz="2400" dirty="0">
                <a:latin typeface="+mn-lt"/>
                <a:sym typeface="Arial"/>
              </a:rPr>
            </a:br>
            <a:r>
              <a:rPr lang="en-US" sz="2400" dirty="0">
                <a:latin typeface="+mn-lt"/>
                <a:sym typeface="Arial"/>
              </a:rPr>
              <a:t>in Australia (ABS 2018). For 68% of these women, it occurred before 18 years of age. </a:t>
            </a:r>
          </a:p>
        </p:txBody>
      </p:sp>
      <p:sp>
        <p:nvSpPr>
          <p:cNvPr id="12" name="Title 1"/>
          <p:cNvSpPr>
            <a:spLocks noGrp="1"/>
          </p:cNvSpPr>
          <p:nvPr>
            <p:ph type="title"/>
          </p:nvPr>
        </p:nvSpPr>
        <p:spPr>
          <a:xfrm>
            <a:off x="844216" y="1087020"/>
            <a:ext cx="5711567" cy="886865"/>
          </a:xfrm>
        </p:spPr>
        <p:txBody>
          <a:bodyPr>
            <a:noAutofit/>
          </a:bodyPr>
          <a:lstStyle/>
          <a:p>
            <a:r>
              <a:rPr lang="en-AU" dirty="0">
                <a:sym typeface="Arial"/>
              </a:rPr>
              <a:t>PREVALENCE OF DOMESTIC AND FAMILY VIOLENCE IN AUSTRALIA</a:t>
            </a:r>
            <a:endParaRPr lang="en-US" dirty="0"/>
          </a:p>
        </p:txBody>
      </p:sp>
    </p:spTree>
    <p:extLst>
      <p:ext uri="{BB962C8B-B14F-4D97-AF65-F5344CB8AC3E}">
        <p14:creationId xmlns:p14="http://schemas.microsoft.com/office/powerpoint/2010/main" val="18130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661351"/>
            <a:ext cx="10657222" cy="862179"/>
          </a:xfrm>
        </p:spPr>
        <p:txBody>
          <a:bodyPr>
            <a:noAutofit/>
          </a:bodyPr>
          <a:lstStyle/>
          <a:p>
            <a:pPr>
              <a:lnSpc>
                <a:spcPct val="100000"/>
              </a:lnSpc>
            </a:pPr>
            <a:r>
              <a:rPr lang="en-AU" dirty="0">
                <a:latin typeface="+mn-lt"/>
                <a:ea typeface="Arial"/>
                <a:cs typeface="Arial"/>
                <a:sym typeface="Arial"/>
              </a:rPr>
              <a:t>THE </a:t>
            </a:r>
            <a:r>
              <a:rPr lang="en-AU" dirty="0">
                <a:solidFill>
                  <a:srgbClr val="CC0099"/>
                </a:solidFill>
                <a:latin typeface="+mn-lt"/>
                <a:ea typeface="Arial"/>
                <a:cs typeface="Arial"/>
                <a:sym typeface="Arial"/>
              </a:rPr>
              <a:t>SPEAK UP </a:t>
            </a:r>
            <a:r>
              <a:rPr lang="en-AU" dirty="0">
                <a:latin typeface="+mn-lt"/>
                <a:ea typeface="Arial"/>
                <a:cs typeface="Arial"/>
                <a:sym typeface="Arial"/>
              </a:rPr>
              <a:t>FRAMEWORK IS BASED ON GLOBAL, </a:t>
            </a:r>
            <a:br>
              <a:rPr lang="en-AU" dirty="0">
                <a:latin typeface="+mn-lt"/>
                <a:ea typeface="Arial"/>
                <a:cs typeface="Arial"/>
                <a:sym typeface="Arial"/>
              </a:rPr>
            </a:br>
            <a:r>
              <a:rPr lang="en-AU" dirty="0">
                <a:latin typeface="+mn-lt"/>
                <a:ea typeface="Arial"/>
                <a:cs typeface="Arial"/>
                <a:sym typeface="Arial"/>
              </a:rPr>
              <a:t>NATIONAL AND TASMANIAN VALUES AND PHILOSOPHIES</a:t>
            </a:r>
            <a:endParaRPr lang="en-US" dirty="0">
              <a:latin typeface="+mn-lt"/>
            </a:endParaRPr>
          </a:p>
        </p:txBody>
      </p:sp>
      <p:sp>
        <p:nvSpPr>
          <p:cNvPr id="3" name="Slide Number Placeholder 2"/>
          <p:cNvSpPr>
            <a:spLocks noGrp="1"/>
          </p:cNvSpPr>
          <p:nvPr>
            <p:ph type="sldNum" sz="quarter" idx="12"/>
          </p:nvPr>
        </p:nvSpPr>
        <p:spPr/>
        <p:txBody>
          <a:bodyPr/>
          <a:lstStyle/>
          <a:p>
            <a:fld id="{BE36C05A-3BCA-2E4F-9AE8-4F07F2F5E153}" type="slidenum">
              <a:rPr lang="en-US" smtClean="0"/>
              <a:t>70</a:t>
            </a:fld>
            <a:endParaRPr lang="en-US" dirty="0"/>
          </a:p>
        </p:txBody>
      </p:sp>
      <p:sp>
        <p:nvSpPr>
          <p:cNvPr id="4" name="Text Placeholder 3"/>
          <p:cNvSpPr>
            <a:spLocks noGrp="1"/>
          </p:cNvSpPr>
          <p:nvPr>
            <p:ph type="body" sz="quarter" idx="13"/>
          </p:nvPr>
        </p:nvSpPr>
        <p:spPr>
          <a:xfrm>
            <a:off x="844216" y="1933434"/>
            <a:ext cx="10506956" cy="384097"/>
          </a:xfrm>
        </p:spPr>
        <p:txBody>
          <a:bodyPr>
            <a:noAutofit/>
          </a:bodyPr>
          <a:lstStyle/>
          <a:p>
            <a:pPr marL="234950" lvl="0" indent="-234950">
              <a:lnSpc>
                <a:spcPct val="100000"/>
              </a:lnSpc>
              <a:buFont typeface="Arial" charset="0"/>
              <a:buChar char="•"/>
            </a:pPr>
            <a:r>
              <a:rPr lang="en-AU" dirty="0">
                <a:ea typeface="Arial"/>
                <a:cs typeface="Arial"/>
                <a:sym typeface="Arial"/>
              </a:rPr>
              <a:t>The United Nations Convention on the Rights of Persons with a Disability (CRPD)</a:t>
            </a:r>
            <a:endParaRPr lang="en-US" dirty="0"/>
          </a:p>
        </p:txBody>
      </p:sp>
      <p:sp>
        <p:nvSpPr>
          <p:cNvPr id="6" name="Text Placeholder 3"/>
          <p:cNvSpPr txBox="1">
            <a:spLocks/>
          </p:cNvSpPr>
          <p:nvPr/>
        </p:nvSpPr>
        <p:spPr>
          <a:xfrm>
            <a:off x="844216" y="2535386"/>
            <a:ext cx="10506956" cy="38409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10000"/>
              </a:lnSpc>
              <a:spcBef>
                <a:spcPts val="1001"/>
              </a:spcBef>
              <a:buClr>
                <a:schemeClr val="dk1"/>
              </a:buClr>
              <a:buSzPct val="100000"/>
              <a:buChar char="•"/>
            </a:pPr>
            <a:r>
              <a:rPr lang="en-AU" dirty="0">
                <a:ea typeface="Arial"/>
                <a:cs typeface="Arial"/>
                <a:sym typeface="Arial"/>
              </a:rPr>
              <a:t>The Disability Discrimination Act</a:t>
            </a:r>
            <a:endParaRPr lang="en-AU" dirty="0"/>
          </a:p>
        </p:txBody>
      </p:sp>
      <p:sp>
        <p:nvSpPr>
          <p:cNvPr id="7" name="Text Placeholder 3"/>
          <p:cNvSpPr txBox="1">
            <a:spLocks/>
          </p:cNvSpPr>
          <p:nvPr/>
        </p:nvSpPr>
        <p:spPr>
          <a:xfrm>
            <a:off x="844216" y="3137338"/>
            <a:ext cx="10506956" cy="38409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10000"/>
              </a:lnSpc>
              <a:spcBef>
                <a:spcPts val="1001"/>
              </a:spcBef>
              <a:buClr>
                <a:schemeClr val="dk1"/>
              </a:buClr>
              <a:buSzPct val="110000"/>
              <a:buChar char="•"/>
            </a:pPr>
            <a:r>
              <a:rPr lang="en-AU" dirty="0">
                <a:ea typeface="Arial"/>
                <a:cs typeface="Arial"/>
                <a:sym typeface="Arial"/>
              </a:rPr>
              <a:t>The United Nations Declaration of Human Rights</a:t>
            </a:r>
            <a:endParaRPr lang="en-AU" dirty="0"/>
          </a:p>
        </p:txBody>
      </p:sp>
      <p:sp>
        <p:nvSpPr>
          <p:cNvPr id="8" name="Text Placeholder 3"/>
          <p:cNvSpPr txBox="1">
            <a:spLocks/>
          </p:cNvSpPr>
          <p:nvPr/>
        </p:nvSpPr>
        <p:spPr>
          <a:xfrm>
            <a:off x="844216" y="3739290"/>
            <a:ext cx="10506956" cy="69082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dk1"/>
              </a:buClr>
              <a:buSzPct val="100000"/>
              <a:buChar char="•"/>
            </a:pPr>
            <a:r>
              <a:rPr lang="en-AU" dirty="0">
                <a:ea typeface="Arial"/>
                <a:cs typeface="Arial"/>
                <a:sym typeface="Arial"/>
              </a:rPr>
              <a:t>Australian National Plan to Reduce Violence against Women and their Children: Action Plan 2010 - 2022</a:t>
            </a:r>
            <a:endParaRPr lang="en-AU" dirty="0"/>
          </a:p>
        </p:txBody>
      </p:sp>
      <p:sp>
        <p:nvSpPr>
          <p:cNvPr id="9" name="Text Placeholder 3"/>
          <p:cNvSpPr txBox="1">
            <a:spLocks/>
          </p:cNvSpPr>
          <p:nvPr/>
        </p:nvSpPr>
        <p:spPr>
          <a:xfrm>
            <a:off x="844216" y="4647965"/>
            <a:ext cx="10506956" cy="39700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4" lvl="0" indent="-228604">
              <a:lnSpc>
                <a:spcPct val="100000"/>
              </a:lnSpc>
              <a:spcBef>
                <a:spcPts val="1001"/>
              </a:spcBef>
              <a:buClr>
                <a:schemeClr val="dk1"/>
              </a:buClr>
              <a:buSzPct val="100000"/>
              <a:buChar char="•"/>
            </a:pPr>
            <a:r>
              <a:rPr lang="en-AU" dirty="0">
                <a:ea typeface="Arial"/>
                <a:cs typeface="Arial"/>
                <a:sym typeface="Arial"/>
              </a:rPr>
              <a:t>Family Violence Act, 2004</a:t>
            </a:r>
            <a:endParaRPr lang="en-AU" dirty="0"/>
          </a:p>
        </p:txBody>
      </p:sp>
    </p:spTree>
    <p:extLst>
      <p:ext uri="{BB962C8B-B14F-4D97-AF65-F5344CB8AC3E}">
        <p14:creationId xmlns:p14="http://schemas.microsoft.com/office/powerpoint/2010/main" val="1255049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a:t>
            </a:r>
          </a:p>
        </p:txBody>
      </p:sp>
      <p:sp>
        <p:nvSpPr>
          <p:cNvPr id="3" name="Slide Number Placeholder 2"/>
          <p:cNvSpPr>
            <a:spLocks noGrp="1"/>
          </p:cNvSpPr>
          <p:nvPr>
            <p:ph type="sldNum" sz="quarter" idx="12"/>
          </p:nvPr>
        </p:nvSpPr>
        <p:spPr/>
        <p:txBody>
          <a:bodyPr/>
          <a:lstStyle/>
          <a:p>
            <a:fld id="{BE36C05A-3BCA-2E4F-9AE8-4F07F2F5E153}" type="slidenum">
              <a:rPr lang="en-US" smtClean="0">
                <a:solidFill>
                  <a:schemeClr val="tx1"/>
                </a:solidFill>
              </a:rPr>
              <a:t>71</a:t>
            </a:fld>
            <a:endParaRPr lang="en-US" dirty="0">
              <a:solidFill>
                <a:schemeClr val="tx1"/>
              </a:solidFill>
            </a:endParaRPr>
          </a:p>
        </p:txBody>
      </p:sp>
      <p:sp>
        <p:nvSpPr>
          <p:cNvPr id="4" name="Text Placeholder 3"/>
          <p:cNvSpPr>
            <a:spLocks noGrp="1"/>
          </p:cNvSpPr>
          <p:nvPr>
            <p:ph type="body" sz="quarter" idx="13"/>
          </p:nvPr>
        </p:nvSpPr>
        <p:spPr>
          <a:xfrm>
            <a:off x="844216" y="1863475"/>
            <a:ext cx="10242884" cy="4294438"/>
          </a:xfrm>
        </p:spPr>
        <p:txBody>
          <a:bodyPr>
            <a:noAutofit/>
          </a:bodyPr>
          <a:lstStyle/>
          <a:p>
            <a:pPr marL="266700" indent="-266700">
              <a:buFont typeface="Arial" charset="0"/>
              <a:buChar char="•"/>
            </a:pPr>
            <a:r>
              <a:rPr lang="en-US" dirty="0"/>
              <a:t>The United Nations Convention on the Rights of a Person with a Disability (CRPD)</a:t>
            </a:r>
          </a:p>
          <a:p>
            <a:pPr marL="266700" indent="-266700">
              <a:buFont typeface="Arial" charset="0"/>
              <a:buChar char="•"/>
            </a:pPr>
            <a:r>
              <a:rPr lang="en-US" dirty="0"/>
              <a:t>Three R’s (Recognize, Respond, Refer)</a:t>
            </a:r>
          </a:p>
          <a:p>
            <a:pPr marL="266700" indent="-266700">
              <a:buFont typeface="Arial" charset="0"/>
              <a:buChar char="•"/>
            </a:pPr>
            <a:r>
              <a:rPr lang="en-US" dirty="0"/>
              <a:t>ABS (Australian Bureau of Statistics)</a:t>
            </a:r>
          </a:p>
          <a:p>
            <a:pPr marL="266700" indent="-266700">
              <a:buFont typeface="Arial" charset="0"/>
              <a:buChar char="•"/>
            </a:pPr>
            <a:r>
              <a:rPr lang="en-US" dirty="0"/>
              <a:t>Tasmania (</a:t>
            </a:r>
            <a:r>
              <a:rPr lang="en-US" dirty="0" err="1"/>
              <a:t>Tas</a:t>
            </a:r>
            <a:r>
              <a:rPr lang="en-US" dirty="0"/>
              <a:t>)</a:t>
            </a:r>
          </a:p>
          <a:p>
            <a:pPr marL="266700" indent="-266700">
              <a:buFont typeface="Arial" charset="0"/>
              <a:buChar char="•"/>
            </a:pPr>
            <a:r>
              <a:rPr lang="en-US" dirty="0"/>
              <a:t>Police Family Violence Order (PFVO)</a:t>
            </a:r>
          </a:p>
          <a:p>
            <a:pPr marL="266700" indent="-266700">
              <a:buFont typeface="Arial" charset="0"/>
              <a:buChar char="•"/>
            </a:pPr>
            <a:r>
              <a:rPr lang="en-US" dirty="0"/>
              <a:t>Family Violence Order (FVO)</a:t>
            </a:r>
          </a:p>
          <a:p>
            <a:pPr marL="266700" indent="-266700">
              <a:buFont typeface="Arial" charset="0"/>
              <a:buChar char="•"/>
            </a:pPr>
            <a:r>
              <a:rPr lang="en-US" dirty="0"/>
              <a:t>Restraining Order (RO)</a:t>
            </a:r>
          </a:p>
          <a:p>
            <a:pPr marL="266700" indent="-266700">
              <a:buFont typeface="Arial" charset="0"/>
              <a:buChar char="•"/>
            </a:pPr>
            <a:r>
              <a:rPr lang="en-US" dirty="0"/>
              <a:t>National Disability Insurance Scheme (NDIS)</a:t>
            </a:r>
          </a:p>
          <a:p>
            <a:pPr marL="266700" indent="-266700">
              <a:buFont typeface="Arial" charset="0"/>
              <a:buChar char="•"/>
            </a:pPr>
            <a:r>
              <a:rPr lang="en-US" dirty="0"/>
              <a:t>Local Area Coordinator (LAC)</a:t>
            </a:r>
          </a:p>
          <a:p>
            <a:br>
              <a:rPr lang="en-US" dirty="0"/>
            </a:br>
            <a:endParaRPr lang="en-US" dirty="0"/>
          </a:p>
        </p:txBody>
      </p:sp>
    </p:spTree>
    <p:extLst>
      <p:ext uri="{BB962C8B-B14F-4D97-AF65-F5344CB8AC3E}">
        <p14:creationId xmlns:p14="http://schemas.microsoft.com/office/powerpoint/2010/main" val="2085760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33;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76944" y="2522464"/>
            <a:ext cx="7250548" cy="3722256"/>
          </a:xfrm>
          <a:prstGeom prst="rect">
            <a:avLst/>
          </a:prstGeom>
          <a:noFill/>
          <a:ln>
            <a:noFill/>
          </a:ln>
        </p:spPr>
      </p:pic>
      <p:sp>
        <p:nvSpPr>
          <p:cNvPr id="2" name="Title 1"/>
          <p:cNvSpPr>
            <a:spLocks noGrp="1"/>
          </p:cNvSpPr>
          <p:nvPr>
            <p:ph type="title"/>
          </p:nvPr>
        </p:nvSpPr>
        <p:spPr>
          <a:xfrm>
            <a:off x="573616" y="1087021"/>
            <a:ext cx="7527274" cy="392864"/>
          </a:xfrm>
        </p:spPr>
        <p:txBody>
          <a:bodyPr>
            <a:noAutofit/>
          </a:bodyPr>
          <a:lstStyle/>
          <a:p>
            <a:pPr>
              <a:lnSpc>
                <a:spcPct val="100000"/>
              </a:lnSpc>
            </a:pPr>
            <a:r>
              <a:rPr lang="en-AU" dirty="0">
                <a:ea typeface="Arial"/>
                <a:cs typeface="Arial"/>
                <a:sym typeface="Arial"/>
              </a:rPr>
              <a:t>THANK YOU FOR TRAINING WITH SAFECHOICES</a:t>
            </a:r>
            <a:endParaRPr lang="en-US" dirty="0"/>
          </a:p>
        </p:txBody>
      </p:sp>
      <p:sp>
        <p:nvSpPr>
          <p:cNvPr id="4" name="Text Placeholder 3"/>
          <p:cNvSpPr>
            <a:spLocks noGrp="1"/>
          </p:cNvSpPr>
          <p:nvPr>
            <p:ph type="body" sz="quarter" idx="13"/>
          </p:nvPr>
        </p:nvSpPr>
        <p:spPr>
          <a:xfrm>
            <a:off x="656744" y="1745634"/>
            <a:ext cx="7085840" cy="1062014"/>
          </a:xfrm>
        </p:spPr>
        <p:txBody>
          <a:bodyPr>
            <a:noAutofit/>
          </a:bodyPr>
          <a:lstStyle/>
          <a:p>
            <a:pPr>
              <a:lnSpc>
                <a:spcPct val="100000"/>
              </a:lnSpc>
            </a:pPr>
            <a:r>
              <a:rPr lang="en-AU" dirty="0">
                <a:ea typeface="Arial"/>
                <a:cs typeface="Arial"/>
                <a:sym typeface="Arial"/>
              </a:rPr>
              <a:t>If you would like more information about what has been studied, refer to the </a:t>
            </a:r>
            <a:r>
              <a:rPr lang="en-AU" dirty="0">
                <a:ea typeface="Arial"/>
                <a:cs typeface="Arial"/>
                <a:sym typeface="Arial"/>
                <a:hlinkClick r:id="rId3"/>
              </a:rPr>
              <a:t>Resource Manual</a:t>
            </a:r>
            <a:r>
              <a:rPr lang="en-AU" dirty="0">
                <a:ea typeface="Arial"/>
                <a:cs typeface="Arial"/>
                <a:sym typeface="Arial"/>
              </a:rPr>
              <a:t> for additional resources and references.</a:t>
            </a:r>
            <a:br>
              <a:rPr lang="en-AU" dirty="0">
                <a:ea typeface="Arial"/>
                <a:cs typeface="Arial"/>
                <a:sym typeface="Arial"/>
              </a:rPr>
            </a:br>
            <a:endParaRPr lang="en-US" dirty="0"/>
          </a:p>
        </p:txBody>
      </p:sp>
      <p:sp>
        <p:nvSpPr>
          <p:cNvPr id="6" name="TextBox 5">
            <a:extLst>
              <a:ext uri="{FF2B5EF4-FFF2-40B4-BE49-F238E27FC236}">
                <a16:creationId xmlns:a16="http://schemas.microsoft.com/office/drawing/2014/main" id="{064022B7-E924-DC50-BA34-C1152982DD57}"/>
              </a:ext>
            </a:extLst>
          </p:cNvPr>
          <p:cNvSpPr txBox="1"/>
          <p:nvPr/>
        </p:nvSpPr>
        <p:spPr>
          <a:xfrm>
            <a:off x="57875" y="6091232"/>
            <a:ext cx="10098767" cy="584775"/>
          </a:xfrm>
          <a:prstGeom prst="rect">
            <a:avLst/>
          </a:prstGeom>
          <a:noFill/>
        </p:spPr>
        <p:txBody>
          <a:bodyPr wrap="square" rtlCol="0">
            <a:spAutoFit/>
          </a:bodyPr>
          <a:lstStyle/>
          <a:p>
            <a:r>
              <a:rPr lang="en-AU" sz="1600" dirty="0"/>
              <a:t>Training package development supported by funding from the Australian Government Department of Social Services.  </a:t>
            </a:r>
          </a:p>
          <a:p>
            <a:r>
              <a:rPr lang="en-AU" sz="1600" dirty="0"/>
              <a:t>Go to</a:t>
            </a:r>
            <a:r>
              <a:rPr lang="en-AU" sz="1600" dirty="0">
                <a:solidFill>
                  <a:srgbClr val="92D050"/>
                </a:solidFill>
              </a:rPr>
              <a:t> </a:t>
            </a:r>
            <a:r>
              <a:rPr lang="en-AU" sz="1600" dirty="0">
                <a:solidFill>
                  <a:srgbClr val="92D050"/>
                </a:solidFill>
                <a:hlinkClick r:id="rId4">
                  <a:extLst>
                    <a:ext uri="{A12FA001-AC4F-418D-AE19-62706E023703}">
                      <ahyp:hlinkClr xmlns:ahyp="http://schemas.microsoft.com/office/drawing/2018/hyperlinkcolor" val="tx"/>
                    </a:ext>
                  </a:extLst>
                </a:hlinkClick>
              </a:rPr>
              <a:t>www.dss.gov.au</a:t>
            </a:r>
            <a:r>
              <a:rPr lang="en-AU" sz="1600" dirty="0">
                <a:solidFill>
                  <a:srgbClr val="92D050"/>
                </a:solidFill>
              </a:rPr>
              <a:t> </a:t>
            </a:r>
            <a:r>
              <a:rPr lang="en-AU" sz="1600" dirty="0"/>
              <a:t>for more information.</a:t>
            </a:r>
            <a:endParaRPr lang="en-AU" sz="1600" dirty="0">
              <a:effectLst/>
            </a:endParaRPr>
          </a:p>
        </p:txBody>
      </p:sp>
    </p:spTree>
    <p:extLst>
      <p:ext uri="{BB962C8B-B14F-4D97-AF65-F5344CB8AC3E}">
        <p14:creationId xmlns:p14="http://schemas.microsoft.com/office/powerpoint/2010/main" val="28677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1352172"/>
            <a:ext cx="4052637" cy="1104386"/>
          </a:xfrm>
        </p:spPr>
        <p:txBody>
          <a:bodyPr>
            <a:noAutofit/>
          </a:bodyPr>
          <a:lstStyle/>
          <a:p>
            <a:r>
              <a:rPr lang="en-AU" dirty="0">
                <a:sym typeface="Arial"/>
              </a:rPr>
              <a:t>PREVALENCE OF DOMESTIC AND FAMILY VIOLENCE IN AUSTRALIA</a:t>
            </a:r>
            <a:br>
              <a:rPr lang="en-AU" dirty="0">
                <a:sym typeface="Tahoma"/>
              </a:rPr>
            </a:br>
            <a:endParaRPr lang="en-US" dirty="0"/>
          </a:p>
        </p:txBody>
      </p:sp>
      <p:sp>
        <p:nvSpPr>
          <p:cNvPr id="3" name="Text Placeholder 2"/>
          <p:cNvSpPr>
            <a:spLocks noGrp="1"/>
          </p:cNvSpPr>
          <p:nvPr>
            <p:ph type="body" sz="quarter" idx="13"/>
          </p:nvPr>
        </p:nvSpPr>
        <p:spPr>
          <a:xfrm>
            <a:off x="844216" y="3110593"/>
            <a:ext cx="4295343" cy="1871310"/>
          </a:xfrm>
        </p:spPr>
        <p:txBody>
          <a:bodyPr>
            <a:noAutofit/>
          </a:bodyPr>
          <a:lstStyle/>
          <a:p>
            <a:pPr lvl="0">
              <a:lnSpc>
                <a:spcPct val="100000"/>
              </a:lnSpc>
            </a:pPr>
            <a:r>
              <a:rPr lang="en-AU" dirty="0">
                <a:sym typeface="Arial"/>
              </a:rPr>
              <a:t>There are many complexities </a:t>
            </a:r>
            <a:br>
              <a:rPr lang="en-AU" dirty="0">
                <a:sym typeface="Arial"/>
              </a:rPr>
            </a:br>
            <a:r>
              <a:rPr lang="en-AU" dirty="0">
                <a:sym typeface="Arial"/>
              </a:rPr>
              <a:t>and unique forms of domestic violence that women with a disability may encounter in addition to more familiar forms.</a:t>
            </a:r>
            <a:endParaRPr lang="en-US" dirty="0"/>
          </a:p>
        </p:txBody>
      </p:sp>
      <p:sp>
        <p:nvSpPr>
          <p:cNvPr id="4" name="Text Placeholder 3"/>
          <p:cNvSpPr>
            <a:spLocks noGrp="1"/>
          </p:cNvSpPr>
          <p:nvPr>
            <p:ph type="body" sz="quarter" idx="14"/>
          </p:nvPr>
        </p:nvSpPr>
        <p:spPr>
          <a:xfrm>
            <a:off x="6904438" y="1352172"/>
            <a:ext cx="4256690" cy="1645338"/>
          </a:xfrm>
        </p:spPr>
        <p:txBody>
          <a:bodyPr>
            <a:noAutofit/>
          </a:bodyPr>
          <a:lstStyle/>
          <a:p>
            <a:pPr marL="0" lvl="0" indent="0">
              <a:buNone/>
            </a:pPr>
            <a:r>
              <a:rPr lang="en-AU" dirty="0">
                <a:sym typeface="Arial"/>
              </a:rPr>
              <a:t>Some of these unique forms of domestic and family violence may occur in a variety of settings, relationships and contexts. </a:t>
            </a:r>
            <a:endParaRPr lang="en-US" dirty="0"/>
          </a:p>
        </p:txBody>
      </p:sp>
      <p:sp>
        <p:nvSpPr>
          <p:cNvPr id="5" name="Text Placeholder 3"/>
          <p:cNvSpPr txBox="1">
            <a:spLocks/>
          </p:cNvSpPr>
          <p:nvPr/>
        </p:nvSpPr>
        <p:spPr>
          <a:xfrm>
            <a:off x="6904438" y="3509282"/>
            <a:ext cx="4256690" cy="1472621"/>
          </a:xfrm>
          <a:prstGeom prst="rect">
            <a:avLst/>
          </a:prstGeom>
        </p:spPr>
        <p:txBody>
          <a:bodyPr>
            <a:noAutofit/>
          </a:bodyPr>
          <a:lstStyle>
            <a:lvl1pPr marL="342900" indent="-342900" algn="l" defTabSz="914400" rtl="0" eaLnBrk="1" latinLnBrk="0" hangingPunct="1">
              <a:lnSpc>
                <a:spcPct val="90000"/>
              </a:lnSpc>
              <a:spcBef>
                <a:spcPts val="1000"/>
              </a:spcBef>
              <a:buFont typeface="Arial" charset="0"/>
              <a:buChar char="•"/>
              <a:defRPr sz="2000" kern="1200">
                <a:solidFill>
                  <a:schemeClr val="tx1"/>
                </a:solidFill>
                <a:latin typeface="Tahoma" charset="0"/>
                <a:ea typeface="Tahoma" charset="0"/>
                <a:cs typeface="Tahoma"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Tahoma" charset="0"/>
                <a:ea typeface="Tahoma" charset="0"/>
                <a:cs typeface="Tahoma"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1001"/>
              </a:spcBef>
              <a:buClr>
                <a:schemeClr val="dk1"/>
              </a:buClr>
              <a:buSzPts val="2800"/>
              <a:buNone/>
            </a:pPr>
            <a:r>
              <a:rPr lang="en-AU" sz="2400" dirty="0">
                <a:latin typeface="+mn-lt"/>
                <a:sym typeface="Arial"/>
              </a:rPr>
              <a:t>e.g. large residential institutions, group homes, respite centres, boarding houses, private homes and on the street.</a:t>
            </a:r>
            <a:endParaRPr lang="en-AU" sz="2400" dirty="0">
              <a:latin typeface="+mn-lt"/>
            </a:endParaRPr>
          </a:p>
        </p:txBody>
      </p:sp>
      <p:sp>
        <p:nvSpPr>
          <p:cNvPr id="6" name="Slide Number Placeholder 5"/>
          <p:cNvSpPr>
            <a:spLocks noGrp="1"/>
          </p:cNvSpPr>
          <p:nvPr>
            <p:ph type="sldNum" sz="quarter" idx="12"/>
          </p:nvPr>
        </p:nvSpPr>
        <p:spPr/>
        <p:txBody>
          <a:bodyPr/>
          <a:lstStyle/>
          <a:p>
            <a:fld id="{BE36C05A-3BCA-2E4F-9AE8-4F07F2F5E153}" type="slidenum">
              <a:rPr lang="en-US" smtClean="0"/>
              <a:t>8</a:t>
            </a:fld>
            <a:endParaRPr lang="en-US"/>
          </a:p>
        </p:txBody>
      </p:sp>
    </p:spTree>
    <p:extLst>
      <p:ext uri="{BB962C8B-B14F-4D97-AF65-F5344CB8AC3E}">
        <p14:creationId xmlns:p14="http://schemas.microsoft.com/office/powerpoint/2010/main" val="5443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5" y="882068"/>
            <a:ext cx="6597109" cy="862179"/>
          </a:xfrm>
        </p:spPr>
        <p:txBody>
          <a:bodyPr>
            <a:noAutofit/>
          </a:bodyPr>
          <a:lstStyle/>
          <a:p>
            <a:r>
              <a:rPr lang="en-AU" dirty="0">
                <a:sym typeface="Arial"/>
              </a:rPr>
              <a:t>DISTINCTIVE FORMS OF DOMESTIC VIOLENCE FOR WOMEN WITH A DISABILITY</a:t>
            </a:r>
            <a:endParaRPr lang="en-US" dirty="0"/>
          </a:p>
        </p:txBody>
      </p:sp>
      <p:sp>
        <p:nvSpPr>
          <p:cNvPr id="3" name="Slide Number Placeholder 2"/>
          <p:cNvSpPr>
            <a:spLocks noGrp="1"/>
          </p:cNvSpPr>
          <p:nvPr>
            <p:ph type="sldNum" sz="quarter" idx="12"/>
          </p:nvPr>
        </p:nvSpPr>
        <p:spPr/>
        <p:txBody>
          <a:bodyPr/>
          <a:lstStyle/>
          <a:p>
            <a:fld id="{BE36C05A-3BCA-2E4F-9AE8-4F07F2F5E153}" type="slidenum">
              <a:rPr lang="en-US" smtClean="0"/>
              <a:t>9</a:t>
            </a:fld>
            <a:endParaRPr lang="en-US"/>
          </a:p>
        </p:txBody>
      </p:sp>
      <p:sp>
        <p:nvSpPr>
          <p:cNvPr id="4" name="Text Placeholder 3"/>
          <p:cNvSpPr>
            <a:spLocks noGrp="1"/>
          </p:cNvSpPr>
          <p:nvPr>
            <p:ph type="body" sz="quarter" idx="13"/>
          </p:nvPr>
        </p:nvSpPr>
        <p:spPr>
          <a:xfrm>
            <a:off x="844216" y="2169917"/>
            <a:ext cx="4473575" cy="1534979"/>
          </a:xfrm>
        </p:spPr>
        <p:txBody>
          <a:bodyPr>
            <a:noAutofit/>
          </a:bodyPr>
          <a:lstStyle/>
          <a:p>
            <a:pPr lvl="0">
              <a:lnSpc>
                <a:spcPct val="100000"/>
              </a:lnSpc>
            </a:pPr>
            <a:r>
              <a:rPr lang="en-AU" dirty="0">
                <a:sym typeface="Arial"/>
              </a:rPr>
              <a:t>Frontline workers are often </a:t>
            </a:r>
            <a:br>
              <a:rPr lang="en-AU" dirty="0">
                <a:sym typeface="Arial"/>
              </a:rPr>
            </a:br>
            <a:r>
              <a:rPr lang="en-AU" dirty="0">
                <a:sym typeface="Arial"/>
              </a:rPr>
              <a:t>the first to see women with disabilities being subjected to domestic and family violence.</a:t>
            </a:r>
            <a:endParaRPr lang="en-US" dirty="0"/>
          </a:p>
        </p:txBody>
      </p:sp>
      <p:sp>
        <p:nvSpPr>
          <p:cNvPr id="5" name="Content Placeholder 4"/>
          <p:cNvSpPr>
            <a:spLocks noGrp="1"/>
          </p:cNvSpPr>
          <p:nvPr>
            <p:ph sz="quarter" idx="14"/>
          </p:nvPr>
        </p:nvSpPr>
        <p:spPr>
          <a:xfrm>
            <a:off x="6180083" y="2169917"/>
            <a:ext cx="5321355" cy="1534979"/>
          </a:xfrm>
        </p:spPr>
        <p:txBody>
          <a:bodyPr>
            <a:noAutofit/>
          </a:bodyPr>
          <a:lstStyle/>
          <a:p>
            <a:pPr marL="234950" lvl="0" indent="-234950">
              <a:lnSpc>
                <a:spcPct val="100000"/>
              </a:lnSpc>
            </a:pPr>
            <a:r>
              <a:rPr lang="en-AU" dirty="0">
                <a:solidFill>
                  <a:schemeClr val="accent5">
                    <a:lumMod val="75000"/>
                  </a:schemeClr>
                </a:solidFill>
                <a:sym typeface="Arial"/>
              </a:rPr>
              <a:t>Physical Violence: </a:t>
            </a:r>
            <a:r>
              <a:rPr lang="en-AU" dirty="0">
                <a:sym typeface="Arial"/>
              </a:rPr>
              <a:t>Withholding of food, water, medication or support services or misusing medication as a restraint, physical restraints.</a:t>
            </a:r>
            <a:endParaRPr lang="en-US" dirty="0"/>
          </a:p>
        </p:txBody>
      </p:sp>
      <p:sp>
        <p:nvSpPr>
          <p:cNvPr id="7" name="TextBox 6"/>
          <p:cNvSpPr txBox="1"/>
          <p:nvPr/>
        </p:nvSpPr>
        <p:spPr>
          <a:xfrm>
            <a:off x="6180082" y="3923463"/>
            <a:ext cx="5454870" cy="1200329"/>
          </a:xfrm>
          <a:prstGeom prst="rect">
            <a:avLst/>
          </a:prstGeom>
          <a:noFill/>
        </p:spPr>
        <p:txBody>
          <a:bodyPr wrap="square" rtlCol="0">
            <a:spAutoFit/>
          </a:bodyPr>
          <a:lstStyle/>
          <a:p>
            <a:pPr marL="234950" indent="-234950">
              <a:buFont typeface="Arial" charset="0"/>
              <a:buChar char="•"/>
            </a:pPr>
            <a:r>
              <a:rPr lang="en-AU" sz="2400" dirty="0">
                <a:solidFill>
                  <a:schemeClr val="accent4">
                    <a:lumMod val="75000"/>
                  </a:schemeClr>
                </a:solidFill>
                <a:sym typeface="Arial"/>
              </a:rPr>
              <a:t>Sexual Violence: </a:t>
            </a:r>
            <a:r>
              <a:rPr lang="en-AU" sz="2400" dirty="0">
                <a:sym typeface="Arial"/>
              </a:rPr>
              <a:t>Inappropriate touching during care giving or demanding sexual activities.</a:t>
            </a:r>
            <a:endParaRPr lang="en-US" sz="2400" dirty="0"/>
          </a:p>
        </p:txBody>
      </p:sp>
    </p:spTree>
    <p:extLst>
      <p:ext uri="{BB962C8B-B14F-4D97-AF65-F5344CB8AC3E}">
        <p14:creationId xmlns:p14="http://schemas.microsoft.com/office/powerpoint/2010/main" val="17950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theme/theme1.xml><?xml version="1.0" encoding="utf-8"?>
<a:theme xmlns:a="http://schemas.openxmlformats.org/drawingml/2006/main" name="SAFECHOICES_templat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HOICES_template" id="{FA66EBD1-CD19-5C4E-85DF-34C9906FD574}" vid="{4A494B53-063C-A14E-9889-59C6185D9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SAFECHOICES_template</Template>
  <TotalTime>12744</TotalTime>
  <Words>5007</Words>
  <Application>Microsoft Macintosh PowerPoint</Application>
  <PresentationFormat>宽屏</PresentationFormat>
  <Paragraphs>505</Paragraphs>
  <Slides>72</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72</vt:i4>
      </vt:variant>
    </vt:vector>
  </HeadingPairs>
  <TitlesOfParts>
    <vt:vector size="77" baseType="lpstr">
      <vt:lpstr>Noto Sans Symbols</vt:lpstr>
      <vt:lpstr>Arial</vt:lpstr>
      <vt:lpstr>Calibri</vt:lpstr>
      <vt:lpstr>Tahoma</vt:lpstr>
      <vt:lpstr>SAFECHOICES_template</vt:lpstr>
      <vt:lpstr>PowerPoint 演示文稿</vt:lpstr>
      <vt:lpstr>TRAINING PACKAGE OVERVIEW</vt:lpstr>
      <vt:lpstr>Section One</vt:lpstr>
      <vt:lpstr>WHAT IS FAMILY VIOLENCE?</vt:lpstr>
      <vt:lpstr>PREVALENCE OF DOMESTIC AND FAMILY VIOLENCE IN AUSTRALIA</vt:lpstr>
      <vt:lpstr>PREVALENCE OF DOMESTIC AND FAMILY VIOLENCE IN AUSTRALIA</vt:lpstr>
      <vt:lpstr>PREVALENCE OF DOMESTIC AND FAMILY VIOLENCE IN AUSTRALIA</vt:lpstr>
      <vt:lpstr>PREVALENCE OF DOMESTIC AND FAMILY VIOLENCE IN AUSTRALIA </vt:lpstr>
      <vt:lpstr>DISTINCTIVE FORMS OF DOMESTIC VIOLENCE FOR WOMEN WITH A DISABILITY</vt:lpstr>
      <vt:lpstr>PowerPoint 演示文稿</vt:lpstr>
      <vt:lpstr>THE LEGAL SYSTEM IN TASMANIA </vt:lpstr>
      <vt:lpstr>WHAT ARE THE  ‘LEGAL OPTIONS’  IF ABUSE IS SUSPECTED?</vt:lpstr>
      <vt:lpstr>FAMILY VIOLENCE ACT, 2004</vt:lpstr>
      <vt:lpstr>WHAT IS THE DIFFERENCE BETWEEN A POLICE FAMILY VIOLENCE ORDER AND A FAMILY VIOLENCE ORDER?</vt:lpstr>
      <vt:lpstr>PowerPoint 演示文稿</vt:lpstr>
      <vt:lpstr>WHAT IS THE DIFFERENCE BETWEEN A FAMILY VIOLENCE ORDER (FVO) AND A RESTRAINING ORDER (RO)?</vt:lpstr>
      <vt:lpstr>BARRIERS FACED  BY PEOPLE WITH DISABILITIES WHEN APPLYING FOR A FAMILY VIOLENCE ORDER </vt:lpstr>
      <vt:lpstr>HOW TO APPLY FOR A FVO OR RO</vt:lpstr>
      <vt:lpstr>PowerPoint 演示文稿</vt:lpstr>
      <vt:lpstr>Section Two</vt:lpstr>
      <vt:lpstr>HOW TO RECOGNISE AND IDENTIFY FAMILY VIOLENCE</vt:lpstr>
      <vt:lpstr>DULUTH POWER  AND CONTROL WHEEL – PEOPLE WITH DISABILITIES AND THEIR CAREGIVERS</vt:lpstr>
      <vt:lpstr>PowerPoint 演示文稿</vt:lpstr>
      <vt:lpstr>RECOGNISING  FAMILY VIOLENCE</vt:lpstr>
      <vt:lpstr>RECOGNISING FAMILY VIOLENCE</vt:lpstr>
      <vt:lpstr>RECOGNISING DISCLOSURES</vt:lpstr>
      <vt:lpstr>SIGNS THAT SOMEONE COULD BE A VICTIM OF FAMILY VIOLENCE </vt:lpstr>
      <vt:lpstr>SIGNS THAT SOMEONE COULD BE A VICTIM OF FAMILY VIOLENCE </vt:lpstr>
      <vt:lpstr>DISCLOSURES – INCLUDING NON-VERBAL DISCLOSURE </vt:lpstr>
      <vt:lpstr>DISCLOSURES – INCLUDING NON-VERBAL DISCLOSURE </vt:lpstr>
      <vt:lpstr>PowerPoint 演示文稿</vt:lpstr>
      <vt:lpstr>BARRIERS TO DISCLOSURE</vt:lpstr>
      <vt:lpstr>RECOGNISING  FAMILY VIOLENCE</vt:lpstr>
      <vt:lpstr>PowerPoint 演示文稿</vt:lpstr>
      <vt:lpstr>Section Three</vt:lpstr>
      <vt:lpstr>HOW DO FRONTLINE WORKERS RESPOND? </vt:lpstr>
      <vt:lpstr>COMMUNICATION TOOLS</vt:lpstr>
      <vt:lpstr>FOLLOW MY LEAD</vt:lpstr>
      <vt:lpstr>PowerPoint 演示文稿</vt:lpstr>
      <vt:lpstr>ASSESSMENT TOOLS: THE EMPOWERMENT CIRCLE</vt:lpstr>
      <vt:lpstr>ASSESSMENT TOOLS: THE EMPOWERMENT CIRCLE</vt:lpstr>
      <vt:lpstr> PATHWAY TO SAFETY</vt:lpstr>
      <vt:lpstr> PATHWAY TO SAFETY</vt:lpstr>
      <vt:lpstr>WHAT WOULD A SAFETY PLAN LOOK LIKE?</vt:lpstr>
      <vt:lpstr>WHAT WOULD A SAFETY PLAN LOOK LIKE?</vt:lpstr>
      <vt:lpstr>SAFETY PLAN CHECKLIST</vt:lpstr>
      <vt:lpstr>SAFETY PLAN CHECKLIST</vt:lpstr>
      <vt:lpstr>IMMEDIATE DANGER - POLICE RESPONSE</vt:lpstr>
      <vt:lpstr>REFERRAL PROCESS</vt:lpstr>
      <vt:lpstr>DISCUSSING REFERRAL OPTIONS</vt:lpstr>
      <vt:lpstr>DISCUSSING  REFERRAL OPTIONS</vt:lpstr>
      <vt:lpstr>DISCUSSING  REFERRAL OPTIONS</vt:lpstr>
      <vt:lpstr>PowerPoint 演示文稿</vt:lpstr>
      <vt:lpstr>PATHWAY TO SAFETY </vt:lpstr>
      <vt:lpstr>PATHWAY TO SAFETY Case Study ‘Emma’ (Refer to video slide 25)</vt:lpstr>
      <vt:lpstr>PATHWAY TO SAFETY Case Study ‘Emma’ Continued…</vt:lpstr>
      <vt:lpstr>WHAT IS EMMA’S PATHWAY TO SAFETY?</vt:lpstr>
      <vt:lpstr>PROCESS OF REPORTING</vt:lpstr>
      <vt:lpstr>PowerPoint 演示文稿</vt:lpstr>
      <vt:lpstr>Section Four</vt:lpstr>
      <vt:lpstr>DUTY OF CARE AND RESPONSIBILITY</vt:lpstr>
      <vt:lpstr>WHAT IS DUTY OF CARE?</vt:lpstr>
      <vt:lpstr>REFERRAL PROCESS</vt:lpstr>
      <vt:lpstr>REFERRAL PROCESS Case Study ‘Jasmina’ (Refer to video slide 33)</vt:lpstr>
      <vt:lpstr>REFERRAL PROCESS Case Study ‘Jasmina’ Continued…</vt:lpstr>
      <vt:lpstr>WHAT IS THE REFERRAL PROCESS FOR JASMINA?</vt:lpstr>
      <vt:lpstr>PowerPoint 演示文稿</vt:lpstr>
      <vt:lpstr>PowerPoint 演示文稿</vt:lpstr>
      <vt:lpstr>SPECIALIST FAMILY VIOLENCE SERVICES</vt:lpstr>
      <vt:lpstr>THE SPEAK UP FRAMEWORK IS BASED ON GLOBAL,  NATIONAL AND TASMANIAN VALUES AND PHILOSOPHIES</vt:lpstr>
      <vt:lpstr>APPENDIX</vt:lpstr>
      <vt:lpstr>THANK YOU FOR TRAINING WITH SAFECHOICES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bree romet</dc:creator>
  <cp:lastModifiedBy>Alice Zhan</cp:lastModifiedBy>
  <cp:revision>119</cp:revision>
  <cp:lastPrinted>2022-07-05T02:20:42Z</cp:lastPrinted>
  <dcterms:created xsi:type="dcterms:W3CDTF">2022-06-07T11:25:24Z</dcterms:created>
  <dcterms:modified xsi:type="dcterms:W3CDTF">2022-08-17T04:31:23Z</dcterms:modified>
</cp:coreProperties>
</file>